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58" r:id="rId4"/>
    <p:sldId id="299" r:id="rId5"/>
    <p:sldId id="257" r:id="rId6"/>
    <p:sldId id="260" r:id="rId7"/>
    <p:sldId id="302" r:id="rId8"/>
    <p:sldId id="303" r:id="rId9"/>
    <p:sldId id="300" r:id="rId10"/>
    <p:sldId id="262" r:id="rId11"/>
    <p:sldId id="263" r:id="rId12"/>
    <p:sldId id="264" r:id="rId13"/>
    <p:sldId id="265" r:id="rId14"/>
    <p:sldId id="304" r:id="rId15"/>
    <p:sldId id="305" r:id="rId16"/>
    <p:sldId id="268" r:id="rId17"/>
    <p:sldId id="288" r:id="rId18"/>
    <p:sldId id="293" r:id="rId19"/>
    <p:sldId id="294" r:id="rId20"/>
    <p:sldId id="279" r:id="rId21"/>
    <p:sldId id="270" r:id="rId22"/>
    <p:sldId id="278" r:id="rId23"/>
    <p:sldId id="280" r:id="rId24"/>
    <p:sldId id="271" r:id="rId25"/>
    <p:sldId id="298" r:id="rId26"/>
    <p:sldId id="281" r:id="rId27"/>
    <p:sldId id="306" r:id="rId28"/>
    <p:sldId id="308" r:id="rId29"/>
    <p:sldId id="291" r:id="rId30"/>
    <p:sldId id="292" r:id="rId31"/>
  </p:sldIdLst>
  <p:sldSz cx="12192000" cy="6858000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경현" initials="이" lastIdx="1" clrIdx="0">
    <p:extLst>
      <p:ext uri="{19B8F6BF-5375-455C-9EA6-DF929625EA0E}">
        <p15:presenceInfo xmlns:p15="http://schemas.microsoft.com/office/powerpoint/2012/main" userId="이경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9DA"/>
    <a:srgbClr val="DFCCFB"/>
    <a:srgbClr val="D0BFFF"/>
    <a:srgbClr val="272829"/>
    <a:srgbClr val="61677A"/>
    <a:srgbClr val="BEADFA"/>
    <a:srgbClr val="FFF6E0"/>
    <a:srgbClr val="ADC4CE"/>
    <a:srgbClr val="F1F0E8"/>
    <a:srgbClr val="96B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75" d="100"/>
          <a:sy n="75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8-26T14:54:24.098" idx="1">
    <p:pos x="6772" y="3993"/>
    <p:text>코드설명시에 각 품목별로 GridsearchCV로 최적의 하이퍼파라메터로 사용하는 것을 설명  예측하고자 하는 요일로 원핫인코딩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34E6F-B7DD-461B-B77E-D112F46E1A0D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09569-37D0-4061-8B5D-4BF444A197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524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4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39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1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6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22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0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0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7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17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82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2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5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60C4-8932-475C-A35A-9C6BF5F30DE7}" type="datetimeFigureOut">
              <a:rPr lang="ko-KR" altLang="en-US" smtClean="0"/>
              <a:t>2023-10-30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18BFC-0FA8-4E7E-8AEE-586F162CC4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13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ather.rda.go.kr/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s://www.nongnet.or.kr/" TargetMode="Externa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2.png"/><Relationship Id="rId4" Type="http://schemas.openxmlformats.org/officeDocument/2006/relationships/image" Target="../media/image5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0.png"/><Relationship Id="rId7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comments" Target="../comments/comment1.xml"/><Relationship Id="rId4" Type="http://schemas.openxmlformats.org/officeDocument/2006/relationships/image" Target="../media/image590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4" Type="http://schemas.openxmlformats.org/officeDocument/2006/relationships/image" Target="../media/image6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1.png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jpe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12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4.wdp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2CCE9"/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6" name="직사각형 5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9760" y="894080"/>
            <a:ext cx="6441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   </a:t>
            </a:r>
            <a:r>
              <a:rPr lang="ko-KR" altLang="en-US" sz="4000" b="1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농산물 가격 예측</a:t>
            </a:r>
            <a:endParaRPr lang="en-US" altLang="ko-KR" sz="4000" b="1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4000" b="1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4000" b="1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인공지능이 알려주는 미래</a:t>
            </a:r>
            <a:endParaRPr lang="ko-KR" altLang="en-US" sz="4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0960" y="4561841"/>
            <a:ext cx="1000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 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조장</a:t>
            </a:r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	|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조원</a:t>
            </a:r>
            <a:endParaRPr lang="en-US" altLang="ko-KR" sz="3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양현준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	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김지연  </a:t>
            </a:r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김태헌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황종민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이경현  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95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6" name="직사각형 5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21308" y="3075057"/>
            <a:ext cx="4149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Part.2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20648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75945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000" y="1072033"/>
            <a:ext cx="285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 경로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267" y="5274305"/>
            <a:ext cx="12073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농넷을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2016-01-01~2021-07-26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까지의 시장 가격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유통량 데이터 수집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267" y="5675605"/>
            <a:ext cx="12301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국립농업과학원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2016-01-01~2021-07-26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까지의 기후 데이터 수집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2016-01-01 ~ 2021-07-26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까지의 데이터를 이용하여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2021-07-27 ~ 2021-08-23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까지의 가격을 예측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58535" y="1537052"/>
            <a:ext cx="4277360" cy="3686115"/>
            <a:chOff x="1212427" y="1557130"/>
            <a:chExt cx="4277360" cy="3686115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212427" y="1557130"/>
              <a:ext cx="4277360" cy="301752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60822" y="4596914"/>
              <a:ext cx="32608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농넷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4"/>
                </a:rPr>
                <a:t>https://www.nongnet.or.kr/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248850" y="1537052"/>
            <a:ext cx="4277360" cy="3706192"/>
            <a:chOff x="6702214" y="1537053"/>
            <a:chExt cx="4277360" cy="3706192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6702214" y="1537053"/>
              <a:ext cx="4277360" cy="301752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52076" y="4596914"/>
              <a:ext cx="30059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국립농업과학원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</a:t>
              </a: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  <a:hlinkClick r:id="rId6"/>
                </a:rPr>
                <a:t>http://weather.rda.go.kr/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814830" y="1499165"/>
            <a:ext cx="1273083" cy="3621475"/>
            <a:chOff x="6087785" y="1072033"/>
            <a:chExt cx="2070010" cy="4964046"/>
          </a:xfrm>
        </p:grpSpPr>
        <p:pic>
          <p:nvPicPr>
            <p:cNvPr id="12" name="Image 1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87832" y="2777335"/>
              <a:ext cx="2067851" cy="1278000"/>
            </a:xfrm>
            <a:prstGeom prst="rect">
              <a:avLst/>
            </a:prstGeom>
          </p:spPr>
        </p:pic>
        <p:pic>
          <p:nvPicPr>
            <p:cNvPr id="13" name="Image 2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7785" y="1072033"/>
              <a:ext cx="2070010" cy="1279334"/>
            </a:xfrm>
            <a:prstGeom prst="rect">
              <a:avLst/>
            </a:prstGeom>
          </p:spPr>
        </p:pic>
        <p:pic>
          <p:nvPicPr>
            <p:cNvPr id="14" name="Image 0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87785" y="4531342"/>
              <a:ext cx="2067898" cy="1278000"/>
            </a:xfrm>
            <a:prstGeom prst="rect">
              <a:avLst/>
            </a:prstGeom>
          </p:spPr>
        </p:pic>
        <p:sp>
          <p:nvSpPr>
            <p:cNvPr id="15" name="Text 3"/>
            <p:cNvSpPr/>
            <p:nvPr/>
          </p:nvSpPr>
          <p:spPr>
            <a:xfrm>
              <a:off x="6417261" y="5688893"/>
              <a:ext cx="812445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34"/>
                </a:lnSpc>
                <a:buNone/>
              </a:pPr>
              <a:r>
                <a:rPr lang="en-US" b="1" kern="0" spc="-66" dirty="0" err="1">
                  <a:solidFill>
                    <a:srgbClr val="591CE6"/>
                  </a:solidFill>
                  <a:latin typeface="p22-mackinac-pro" pitchFamily="34" charset="0"/>
                  <a:ea typeface="p22-mackinac-pro" pitchFamily="34" charset="-122"/>
                  <a:cs typeface="p22-mackinac-pro" pitchFamily="34" charset="-120"/>
                </a:rPr>
                <a:t>관측소</a:t>
              </a:r>
              <a:endParaRPr lang="en-US" dirty="0"/>
            </a:p>
          </p:txBody>
        </p:sp>
        <p:sp>
          <p:nvSpPr>
            <p:cNvPr id="16" name="Text 5"/>
            <p:cNvSpPr/>
            <p:nvPr/>
          </p:nvSpPr>
          <p:spPr>
            <a:xfrm>
              <a:off x="6475198" y="3944924"/>
              <a:ext cx="77062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34"/>
                </a:lnSpc>
                <a:buNone/>
              </a:pPr>
              <a:r>
                <a:rPr lang="en-US" b="1" kern="0" spc="-66" dirty="0" err="1">
                  <a:solidFill>
                    <a:srgbClr val="591CE6"/>
                  </a:solidFill>
                  <a:latin typeface="p22-mackinac-pro" pitchFamily="34" charset="0"/>
                  <a:ea typeface="p22-mackinac-pro" pitchFamily="34" charset="-122"/>
                  <a:cs typeface="p22-mackinac-pro" pitchFamily="34" charset="-120"/>
                </a:rPr>
                <a:t>기상청</a:t>
              </a:r>
              <a:endParaRPr lang="en-US" dirty="0"/>
            </a:p>
          </p:txBody>
        </p:sp>
        <p:sp>
          <p:nvSpPr>
            <p:cNvPr id="17" name="Text 7"/>
            <p:cNvSpPr/>
            <p:nvPr/>
          </p:nvSpPr>
          <p:spPr>
            <a:xfrm>
              <a:off x="6087785" y="2265612"/>
              <a:ext cx="1240637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734"/>
                </a:lnSpc>
                <a:buNone/>
              </a:pPr>
              <a:r>
                <a:rPr lang="en-US" b="1" kern="0" spc="-66" dirty="0" err="1">
                  <a:solidFill>
                    <a:srgbClr val="591CE6"/>
                  </a:solidFill>
                  <a:latin typeface="p22-mackinac-pro" pitchFamily="34" charset="0"/>
                  <a:ea typeface="p22-mackinac-pro" pitchFamily="34" charset="-122"/>
                  <a:cs typeface="p22-mackinac-pro" pitchFamily="34" charset="-120"/>
                </a:rPr>
                <a:t>위성</a:t>
              </a:r>
              <a:r>
                <a:rPr lang="en-US" b="1" kern="0" spc="-66" dirty="0">
                  <a:solidFill>
                    <a:srgbClr val="591CE6"/>
                  </a:solidFill>
                  <a:latin typeface="p22-mackinac-pro" pitchFamily="34" charset="0"/>
                  <a:ea typeface="p22-mackinac-pro" pitchFamily="34" charset="-122"/>
                  <a:cs typeface="p22-mackinac-pro" pitchFamily="34" charset="-120"/>
                </a:rPr>
                <a:t> </a:t>
              </a:r>
              <a:r>
                <a:rPr lang="en-US" b="1" kern="0" spc="-66" dirty="0" err="1">
                  <a:solidFill>
                    <a:srgbClr val="591CE6"/>
                  </a:solidFill>
                  <a:latin typeface="p22-mackinac-pro" pitchFamily="34" charset="0"/>
                  <a:ea typeface="p22-mackinac-pro" pitchFamily="34" charset="-122"/>
                  <a:cs typeface="p22-mackinac-pro" pitchFamily="34" charset="-120"/>
                </a:rPr>
                <a:t>데이터</a:t>
              </a:r>
              <a:endParaRPr lang="en-US" dirty="0"/>
            </a:p>
          </p:txBody>
        </p:sp>
      </p:grpSp>
      <p:cxnSp>
        <p:nvCxnSpPr>
          <p:cNvPr id="19" name="직선 연결선 18"/>
          <p:cNvCxnSpPr/>
          <p:nvPr/>
        </p:nvCxnSpPr>
        <p:spPr>
          <a:xfrm rot="2700000">
            <a:off x="4805680" y="1402080"/>
            <a:ext cx="914400" cy="914400"/>
          </a:xfrm>
          <a:prstGeom prst="line">
            <a:avLst/>
          </a:prstGeom>
          <a:ln w="28575">
            <a:solidFill>
              <a:srgbClr val="616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2700000">
            <a:off x="4805680" y="2826076"/>
            <a:ext cx="914400" cy="914400"/>
          </a:xfrm>
          <a:prstGeom prst="line">
            <a:avLst/>
          </a:prstGeom>
          <a:ln w="28575">
            <a:solidFill>
              <a:srgbClr val="616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rot="2700000">
            <a:off x="4805680" y="4250072"/>
            <a:ext cx="914400" cy="914400"/>
          </a:xfrm>
          <a:prstGeom prst="line">
            <a:avLst/>
          </a:prstGeom>
          <a:ln w="28575">
            <a:solidFill>
              <a:srgbClr val="6167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218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6" name="직사각형 5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09181" y="3075057"/>
            <a:ext cx="477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Part.3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352574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1"/>
            <a:ext cx="12192000" cy="990244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6395" y="5473005"/>
            <a:ext cx="77497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날짜별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품목별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거래량이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이상인 행만 선택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품명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거래량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(kg), </a:t>
            </a:r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거래액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￦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행 추출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날짜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요일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거래량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(kg), </a:t>
            </a:r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거래액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/kg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저장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10" y="105464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농넷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16309" y="5209842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165600" y="1542620"/>
            <a:ext cx="3901440" cy="366315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3610" y="5200439"/>
            <a:ext cx="106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org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235411" y="1502560"/>
            <a:ext cx="3901440" cy="366315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29223" y="514777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new data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1760" y="1528721"/>
            <a:ext cx="3901440" cy="3663152"/>
            <a:chOff x="111760" y="1528721"/>
            <a:chExt cx="3901440" cy="3663152"/>
          </a:xfrm>
        </p:grpSpPr>
        <p:grpSp>
          <p:nvGrpSpPr>
            <p:cNvPr id="3" name="그룹 2"/>
            <p:cNvGrpSpPr/>
            <p:nvPr/>
          </p:nvGrpSpPr>
          <p:grpSpPr>
            <a:xfrm>
              <a:off x="111760" y="1528721"/>
              <a:ext cx="3901440" cy="3663152"/>
              <a:chOff x="111760" y="1528721"/>
              <a:chExt cx="3901440" cy="3663152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111760" y="1528721"/>
                <a:ext cx="3901440" cy="3663152"/>
              </a:xfrm>
              <a:prstGeom prst="roundRect">
                <a:avLst/>
              </a:prstGeom>
              <a:solidFill>
                <a:srgbClr val="D8D9D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0482" y="1851237"/>
                <a:ext cx="3600000" cy="1213315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79" y="3169295"/>
              <a:ext cx="3600000" cy="1577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53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976345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610" y="105464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국립농업과학원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303439" y="1423980"/>
            <a:ext cx="1614791" cy="4624711"/>
            <a:chOff x="303439" y="1423980"/>
            <a:chExt cx="1614791" cy="4624711"/>
          </a:xfrm>
          <a:solidFill>
            <a:schemeClr val="bg1"/>
          </a:solidFill>
        </p:grpSpPr>
        <p:sp>
          <p:nvSpPr>
            <p:cNvPr id="10" name="TextBox 9"/>
            <p:cNvSpPr txBox="1"/>
            <p:nvPr/>
          </p:nvSpPr>
          <p:spPr>
            <a:xfrm>
              <a:off x="303439" y="5740914"/>
              <a:ext cx="1614791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품목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주산지 매핑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21978" y="1423980"/>
              <a:ext cx="1549918" cy="4173782"/>
              <a:chOff x="579434" y="2219625"/>
              <a:chExt cx="1549918" cy="3505680"/>
            </a:xfrm>
            <a:grpFill/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579434" y="2219625"/>
                <a:ext cx="1549918" cy="3505680"/>
              </a:xfrm>
              <a:prstGeom prst="roundRect">
                <a:avLst/>
              </a:prstGeom>
              <a:solidFill>
                <a:srgbClr val="D8D9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770" y="2343943"/>
                <a:ext cx="1329844" cy="324933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40" name="그룹 39"/>
          <p:cNvGrpSpPr/>
          <p:nvPr/>
        </p:nvGrpSpPr>
        <p:grpSpPr>
          <a:xfrm>
            <a:off x="7227493" y="1430807"/>
            <a:ext cx="4647978" cy="4603461"/>
            <a:chOff x="7227493" y="1430807"/>
            <a:chExt cx="4647978" cy="4603461"/>
          </a:xfrm>
        </p:grpSpPr>
        <p:sp>
          <p:nvSpPr>
            <p:cNvPr id="18" name="TextBox 17"/>
            <p:cNvSpPr txBox="1"/>
            <p:nvPr/>
          </p:nvSpPr>
          <p:spPr>
            <a:xfrm>
              <a:off x="7905839" y="5726491"/>
              <a:ext cx="3291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API</a:t>
              </a:r>
              <a:r>
                <a:rPr lang="ko-KR" altLang="en-US" sz="1400" dirty="0"/>
                <a:t>로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품목</a:t>
              </a:r>
              <a:r>
                <a:rPr lang="en-US" altLang="ko-KR" sz="1400" dirty="0"/>
                <a:t>-</a:t>
              </a:r>
              <a:r>
                <a:rPr lang="ko-KR" altLang="en-US" sz="1400" dirty="0"/>
                <a:t>관측소의 기후 데이터 </a:t>
              </a:r>
              <a:r>
                <a:rPr lang="ko-KR" altLang="en-US" sz="1400" dirty="0" err="1"/>
                <a:t>맵핑</a:t>
              </a:r>
              <a:endParaRPr lang="en-US" altLang="ko-KR" sz="1400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227493" y="1430807"/>
              <a:ext cx="4647978" cy="4172325"/>
              <a:chOff x="7219767" y="1393337"/>
              <a:chExt cx="4647978" cy="4835269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7219767" y="1393337"/>
                <a:ext cx="4647978" cy="4835269"/>
              </a:xfrm>
              <a:prstGeom prst="roundRect">
                <a:avLst/>
              </a:prstGeom>
              <a:solidFill>
                <a:srgbClr val="D8D9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8734" y="1602088"/>
                <a:ext cx="3933752" cy="2715248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8734" y="4354230"/>
                <a:ext cx="3933752" cy="1604201"/>
              </a:xfrm>
              <a:prstGeom prst="rect">
                <a:avLst/>
              </a:prstGeom>
            </p:spPr>
          </p:pic>
        </p:grpSp>
      </p:grpSp>
      <p:grpSp>
        <p:nvGrpSpPr>
          <p:cNvPr id="13" name="그룹 12"/>
          <p:cNvGrpSpPr/>
          <p:nvPr/>
        </p:nvGrpSpPr>
        <p:grpSpPr>
          <a:xfrm>
            <a:off x="2031120" y="1430807"/>
            <a:ext cx="5057470" cy="4905619"/>
            <a:chOff x="2031120" y="1430807"/>
            <a:chExt cx="5057470" cy="4905619"/>
          </a:xfrm>
        </p:grpSpPr>
        <p:grpSp>
          <p:nvGrpSpPr>
            <p:cNvPr id="39" name="그룹 38"/>
            <p:cNvGrpSpPr/>
            <p:nvPr/>
          </p:nvGrpSpPr>
          <p:grpSpPr>
            <a:xfrm>
              <a:off x="2031120" y="1430807"/>
              <a:ext cx="5057470" cy="4905619"/>
              <a:chOff x="2020960" y="1430807"/>
              <a:chExt cx="5057470" cy="490561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031288" y="5597762"/>
                <a:ext cx="301897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위치 정보 기반 매칭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</a:p>
              <a:p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 생산지의 위도와 경도와 </a:t>
                </a:r>
                <a:b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관측소의 위도와 경도 간의 거리를 계산</a:t>
                </a:r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2020960" y="1430807"/>
                <a:ext cx="5057470" cy="4172326"/>
                <a:chOff x="2129352" y="1293541"/>
                <a:chExt cx="5516959" cy="4835269"/>
              </a:xfrm>
            </p:grpSpPr>
            <p:sp>
              <p:nvSpPr>
                <p:cNvPr id="29" name="모서리가 둥근 직사각형 28"/>
                <p:cNvSpPr/>
                <p:nvPr/>
              </p:nvSpPr>
              <p:spPr>
                <a:xfrm>
                  <a:off x="2129352" y="1293541"/>
                  <a:ext cx="5516959" cy="4835269"/>
                </a:xfrm>
                <a:prstGeom prst="roundRect">
                  <a:avLst/>
                </a:prstGeom>
                <a:solidFill>
                  <a:srgbClr val="D8D9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pic>
              <p:nvPicPr>
                <p:cNvPr id="33" name="그림 3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34564" y="1532145"/>
                  <a:ext cx="4712487" cy="13046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9694" y="2855876"/>
              <a:ext cx="4320000" cy="156836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9694" y="4496809"/>
              <a:ext cx="4320000" cy="873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38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6216039" y="1535719"/>
            <a:ext cx="5416087" cy="5141446"/>
          </a:xfrm>
          <a:prstGeom prst="roundRect">
            <a:avLst/>
          </a:prstGeom>
          <a:solidFill>
            <a:srgbClr val="D8D9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1680" y="1535719"/>
            <a:ext cx="5416087" cy="5141446"/>
          </a:xfrm>
          <a:prstGeom prst="roundRect">
            <a:avLst/>
          </a:prstGeom>
          <a:solidFill>
            <a:srgbClr val="D8D9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5" name="직사각형 4"/>
          <p:cNvSpPr/>
          <p:nvPr/>
        </p:nvSpPr>
        <p:spPr>
          <a:xfrm>
            <a:off x="0" y="1"/>
            <a:ext cx="12192000" cy="976345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</a:rPr>
              <a:t>데이터 전처리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610" y="105464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국립농업과학원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596" y="3510604"/>
            <a:ext cx="4729208" cy="275830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4" y="1883544"/>
            <a:ext cx="4689533" cy="23979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596" y="1851516"/>
            <a:ext cx="4731519" cy="15247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04" y="4409417"/>
            <a:ext cx="2682853" cy="18289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3" y="4393231"/>
            <a:ext cx="1788409" cy="184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95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99280" y="3044279"/>
            <a:ext cx="56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Part.4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29024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91815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9E999D-68E0-476C-8A46-99632333FDD8}"/>
              </a:ext>
            </a:extLst>
          </p:cNvPr>
          <p:cNvSpPr/>
          <p:nvPr/>
        </p:nvSpPr>
        <p:spPr>
          <a:xfrm>
            <a:off x="5095534" y="1685611"/>
            <a:ext cx="2000931" cy="73702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AA21220-4667-EFC9-1A5B-C799F4CF6496}"/>
              </a:ext>
            </a:extLst>
          </p:cNvPr>
          <p:cNvSpPr/>
          <p:nvPr/>
        </p:nvSpPr>
        <p:spPr>
          <a:xfrm>
            <a:off x="3365931" y="2634375"/>
            <a:ext cx="5557209" cy="92091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D183F3B-D2CC-FBE2-3081-F26699944E49}"/>
              </a:ext>
            </a:extLst>
          </p:cNvPr>
          <p:cNvGrpSpPr/>
          <p:nvPr/>
        </p:nvGrpSpPr>
        <p:grpSpPr>
          <a:xfrm>
            <a:off x="1344585" y="3752895"/>
            <a:ext cx="2197073" cy="2299500"/>
            <a:chOff x="-158388" y="3030210"/>
            <a:chExt cx="2192295" cy="1797828"/>
          </a:xfr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DDD3D55-8186-E4E0-79CA-6BB119B58AD8}"/>
                </a:ext>
              </a:extLst>
            </p:cNvPr>
            <p:cNvSpPr/>
            <p:nvPr/>
          </p:nvSpPr>
          <p:spPr>
            <a:xfrm>
              <a:off x="-126093" y="3030210"/>
              <a:ext cx="2160000" cy="72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3AC37D7-ECC8-077A-95C0-9570D25FBF3A}"/>
                </a:ext>
              </a:extLst>
            </p:cNvPr>
            <p:cNvSpPr/>
            <p:nvPr/>
          </p:nvSpPr>
          <p:spPr>
            <a:xfrm>
              <a:off x="-158388" y="3904707"/>
              <a:ext cx="2160000" cy="9233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E22E504-2CE5-74D4-F5C6-F2B71CB9D403}"/>
              </a:ext>
            </a:extLst>
          </p:cNvPr>
          <p:cNvGrpSpPr/>
          <p:nvPr/>
        </p:nvGrpSpPr>
        <p:grpSpPr>
          <a:xfrm>
            <a:off x="3833548" y="3752895"/>
            <a:ext cx="2164708" cy="2326127"/>
            <a:chOff x="2200561" y="3030210"/>
            <a:chExt cx="2160000" cy="1818646"/>
          </a:xfr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6358116-4316-02C1-99E0-D872BE8B5F0B}"/>
                </a:ext>
              </a:extLst>
            </p:cNvPr>
            <p:cNvSpPr/>
            <p:nvPr/>
          </p:nvSpPr>
          <p:spPr>
            <a:xfrm>
              <a:off x="2200561" y="3030210"/>
              <a:ext cx="2160000" cy="72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5E0924-9F2B-69DF-3879-CCD0BDDD6BE7}"/>
                </a:ext>
              </a:extLst>
            </p:cNvPr>
            <p:cNvSpPr/>
            <p:nvPr/>
          </p:nvSpPr>
          <p:spPr>
            <a:xfrm>
              <a:off x="2200561" y="3925525"/>
              <a:ext cx="2160000" cy="9233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FBAA5C7-ACE6-DAA9-2E9E-671DDCD15BC1}"/>
              </a:ext>
            </a:extLst>
          </p:cNvPr>
          <p:cNvGrpSpPr/>
          <p:nvPr/>
        </p:nvGrpSpPr>
        <p:grpSpPr>
          <a:xfrm>
            <a:off x="6262741" y="3752895"/>
            <a:ext cx="4533929" cy="2338282"/>
            <a:chOff x="4470506" y="3030210"/>
            <a:chExt cx="4524069" cy="1828149"/>
          </a:xfr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D848FFB-DAA1-5EA1-6227-0A3B2BB6FBEE}"/>
                </a:ext>
              </a:extLst>
            </p:cNvPr>
            <p:cNvSpPr/>
            <p:nvPr/>
          </p:nvSpPr>
          <p:spPr>
            <a:xfrm>
              <a:off x="4470506" y="3030210"/>
              <a:ext cx="2160000" cy="72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6ADAE45-031C-47D8-6E69-5277FF5C21BB}"/>
                </a:ext>
              </a:extLst>
            </p:cNvPr>
            <p:cNvSpPr/>
            <p:nvPr/>
          </p:nvSpPr>
          <p:spPr>
            <a:xfrm>
              <a:off x="4484179" y="3925525"/>
              <a:ext cx="2160000" cy="9233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8EDAC9B-5033-64F4-90C9-AE68846480C8}"/>
                </a:ext>
              </a:extLst>
            </p:cNvPr>
            <p:cNvSpPr/>
            <p:nvPr/>
          </p:nvSpPr>
          <p:spPr>
            <a:xfrm>
              <a:off x="6834575" y="3030210"/>
              <a:ext cx="2160000" cy="72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0803EB5-15F6-1542-89BE-88712400776B}"/>
                </a:ext>
              </a:extLst>
            </p:cNvPr>
            <p:cNvSpPr/>
            <p:nvPr/>
          </p:nvSpPr>
          <p:spPr>
            <a:xfrm>
              <a:off x="6834575" y="3935028"/>
              <a:ext cx="2160000" cy="92333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17516C5-446C-AE72-65EB-EA6852D3042B}"/>
              </a:ext>
            </a:extLst>
          </p:cNvPr>
          <p:cNvSpPr txBox="1"/>
          <p:nvPr/>
        </p:nvSpPr>
        <p:spPr>
          <a:xfrm>
            <a:off x="5205649" y="1858321"/>
            <a:ext cx="1825510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농산물 가격 예측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F87685-4755-64E8-739A-BF0A368412B3}"/>
              </a:ext>
            </a:extLst>
          </p:cNvPr>
          <p:cNvSpPr txBox="1"/>
          <p:nvPr/>
        </p:nvSpPr>
        <p:spPr>
          <a:xfrm>
            <a:off x="3550831" y="2938292"/>
            <a:ext cx="51351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ML/DL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 중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다변량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회귀 문제를 해결할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 선정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52DCA86-EDE8-9A6F-CBEC-BA3CA274591C}"/>
              </a:ext>
            </a:extLst>
          </p:cNvPr>
          <p:cNvGrpSpPr/>
          <p:nvPr/>
        </p:nvGrpSpPr>
        <p:grpSpPr>
          <a:xfrm>
            <a:off x="1289213" y="4038569"/>
            <a:ext cx="2334780" cy="1848297"/>
            <a:chOff x="66963" y="4300385"/>
            <a:chExt cx="2329702" cy="144506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771D4BC-688D-C2E3-7732-D7ACFB0C56F7}"/>
                </a:ext>
              </a:extLst>
            </p:cNvPr>
            <p:cNvSpPr txBox="1"/>
            <p:nvPr/>
          </p:nvSpPr>
          <p:spPr>
            <a:xfrm>
              <a:off x="307006" y="4300385"/>
              <a:ext cx="1849616" cy="28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0" dirty="0" err="1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다변량</a:t>
              </a:r>
              <a:r>
                <a:rPr lang="ko-KR" altLang="en-US" b="1" i="0" dirty="0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선형 회귀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9D833A-5BCA-0135-E2FF-FCCE89DB625B}"/>
                </a:ext>
              </a:extLst>
            </p:cNvPr>
            <p:cNvSpPr txBox="1"/>
            <p:nvPr/>
          </p:nvSpPr>
          <p:spPr>
            <a:xfrm>
              <a:off x="66963" y="5023556"/>
              <a:ext cx="2329702" cy="72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i="0" dirty="0" err="1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LinearRegression</a:t>
              </a:r>
              <a:endParaRPr lang="en-US" altLang="ko-KR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Random Forest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XGBoost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DFF1E01-D8C0-8B63-79D8-5627FF365F62}"/>
              </a:ext>
            </a:extLst>
          </p:cNvPr>
          <p:cNvGrpSpPr/>
          <p:nvPr/>
        </p:nvGrpSpPr>
        <p:grpSpPr>
          <a:xfrm>
            <a:off x="3950269" y="4058362"/>
            <a:ext cx="1917561" cy="1349017"/>
            <a:chOff x="2722232" y="4315861"/>
            <a:chExt cx="1913391" cy="105470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20578A-3DFF-12AA-3941-68FB18028B60}"/>
                </a:ext>
              </a:extLst>
            </p:cNvPr>
            <p:cNvSpPr txBox="1"/>
            <p:nvPr/>
          </p:nvSpPr>
          <p:spPr>
            <a:xfrm>
              <a:off x="2977093" y="4315861"/>
              <a:ext cx="1417345" cy="28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0" dirty="0" err="1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다변량</a:t>
              </a:r>
              <a:r>
                <a:rPr lang="ko-KR" altLang="en-US" b="1" i="0" dirty="0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b="1" dirty="0">
                  <a:solidFill>
                    <a:srgbClr val="1D1C1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ANN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F3730BA-5A04-CF50-2F9F-392A98EDC0A9}"/>
                </a:ext>
              </a:extLst>
            </p:cNvPr>
            <p:cNvSpPr txBox="1"/>
            <p:nvPr/>
          </p:nvSpPr>
          <p:spPr>
            <a:xfrm>
              <a:off x="2722232" y="5081813"/>
              <a:ext cx="1913391" cy="28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0" i="0" dirty="0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LSTM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C6F22C5-BDB0-2239-D6C4-41CD4377036D}"/>
              </a:ext>
            </a:extLst>
          </p:cNvPr>
          <p:cNvGrpSpPr/>
          <p:nvPr/>
        </p:nvGrpSpPr>
        <p:grpSpPr>
          <a:xfrm>
            <a:off x="6358957" y="4058362"/>
            <a:ext cx="4357908" cy="1863650"/>
            <a:chOff x="264191" y="4315861"/>
            <a:chExt cx="4348430" cy="145706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764D0A5-BE5B-AD0E-47A0-014B64D9E1DA}"/>
                </a:ext>
              </a:extLst>
            </p:cNvPr>
            <p:cNvSpPr txBox="1"/>
            <p:nvPr/>
          </p:nvSpPr>
          <p:spPr>
            <a:xfrm>
              <a:off x="264191" y="4315861"/>
              <a:ext cx="1967986" cy="28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0" dirty="0" err="1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다변량</a:t>
              </a:r>
              <a:r>
                <a:rPr lang="ko-KR" altLang="en-US" b="1" i="0" dirty="0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시계열 모델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7EFF089-2AEC-BCBF-C495-7E75B4B61FC5}"/>
                </a:ext>
              </a:extLst>
            </p:cNvPr>
            <p:cNvSpPr txBox="1"/>
            <p:nvPr/>
          </p:nvSpPr>
          <p:spPr>
            <a:xfrm>
              <a:off x="335160" y="5051036"/>
              <a:ext cx="1913391" cy="72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1D1C1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VAR</a:t>
              </a:r>
              <a:endParaRPr lang="en-US" altLang="ko-KR" b="0" i="0" dirty="0">
                <a:solidFill>
                  <a:srgbClr val="1D1C1D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b="0" i="0" dirty="0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(Vector Autoregression)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89BD92-565A-6060-C824-716334EAB0A4}"/>
                </a:ext>
              </a:extLst>
            </p:cNvPr>
            <p:cNvSpPr txBox="1"/>
            <p:nvPr/>
          </p:nvSpPr>
          <p:spPr>
            <a:xfrm>
              <a:off x="2699230" y="5051036"/>
              <a:ext cx="1913391" cy="72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1D1C1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SVM</a:t>
              </a:r>
            </a:p>
            <a:p>
              <a:r>
                <a:rPr lang="en-US" altLang="ko-KR" b="0" i="0" dirty="0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(Support Vector Machine)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62F194-E653-D10A-B2DC-4DE836AB4514}"/>
                </a:ext>
              </a:extLst>
            </p:cNvPr>
            <p:cNvSpPr txBox="1"/>
            <p:nvPr/>
          </p:nvSpPr>
          <p:spPr>
            <a:xfrm>
              <a:off x="2796618" y="4315861"/>
              <a:ext cx="1631267" cy="28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0" dirty="0" err="1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다변량</a:t>
              </a:r>
              <a:r>
                <a:rPr lang="ko-KR" altLang="en-US" b="1" i="0" dirty="0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b="1" i="0" dirty="0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SVM </a:t>
              </a:r>
              <a:r>
                <a:rPr lang="ko-KR" altLang="en-US" b="1" i="0" dirty="0">
                  <a:solidFill>
                    <a:srgbClr val="1D1C1D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등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A198DF8-DC2D-FD04-323F-FB4C6BC9170B}"/>
              </a:ext>
            </a:extLst>
          </p:cNvPr>
          <p:cNvSpPr/>
          <p:nvPr/>
        </p:nvSpPr>
        <p:spPr>
          <a:xfrm>
            <a:off x="1229025" y="1450621"/>
            <a:ext cx="9702945" cy="488130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35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91815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0680" y="1105968"/>
            <a:ext cx="667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(ML)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LinearRegression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선형회귀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이용한 기본적인 회귀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85496" y="5833006"/>
                <a:ext cx="9821008" cy="100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80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m:t>Hyperparameter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𝑝𝑜𝑙𝑦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=3,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결</m:t>
                        </m:r>
                        <m:r>
                          <a:rPr lang="ko-KR" altLang="en-US" sz="2800" i="1" smtClean="0">
                            <a:latin typeface="Cambria Math" panose="02040503050406030204" pitchFamily="18" charset="0"/>
                          </a:rPr>
                          <m:t>정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계</m:t>
                        </m:r>
                        <m:r>
                          <a:rPr lang="ko-KR" altLang="en-US" sz="2800" i="1" smtClean="0">
                            <a:latin typeface="Cambria Math" panose="02040503050406030204" pitchFamily="18" charset="0"/>
                          </a:rPr>
                          <m:t>수</m:t>
                        </m:r>
                      </m:e>
                    </m:d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=−1389729.82, </m:t>
                    </m:r>
                  </m:oMath>
                </a14:m>
                <a:endParaRPr lang="en-US" altLang="ko-KR" sz="2800" b="0" i="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7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RMSE</m:t>
                    </m:r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311624.36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96" y="5833006"/>
                <a:ext cx="9821008" cy="1009572"/>
              </a:xfrm>
              <a:prstGeom prst="rect">
                <a:avLst/>
              </a:prstGeom>
              <a:blipFill>
                <a:blip r:embed="rId3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848116" y="176648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설명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511010" y="1921035"/>
            <a:ext cx="5422566" cy="3609332"/>
            <a:chOff x="4303280" y="1921035"/>
            <a:chExt cx="6620064" cy="3609332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683344" y="2276783"/>
              <a:ext cx="3240000" cy="3240000"/>
            </a:xfrm>
            <a:prstGeom prst="roundRect">
              <a:avLst/>
            </a:prstGeom>
            <a:solidFill>
              <a:srgbClr val="D8D9D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49631" y="1944902"/>
              <a:ext cx="1947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best_params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303280" y="2290367"/>
              <a:ext cx="3240000" cy="3240000"/>
            </a:xfrm>
            <a:prstGeom prst="roundRect">
              <a:avLst/>
            </a:prstGeom>
            <a:solidFill>
              <a:srgbClr val="D8D9D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8493769" y="1921035"/>
                  <a:ext cx="16191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와 </a:t>
                  </a:r>
                  <a:r>
                    <a:rPr lang="en-US" altLang="ko-KR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RMSE</a:t>
                  </a:r>
                  <a:endPara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769" y="1921035"/>
                  <a:ext cx="161914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557" r="-2752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/>
          <p:cNvSpPr txBox="1"/>
          <p:nvPr/>
        </p:nvSpPr>
        <p:spPr>
          <a:xfrm>
            <a:off x="5699028" y="2852302"/>
            <a:ext cx="25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728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Hyperparameter</a:t>
            </a:r>
          </a:p>
          <a:p>
            <a:endParaRPr lang="en-US" altLang="ko-KR" dirty="0">
              <a:solidFill>
                <a:srgbClr val="2728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2728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poly = 3</a:t>
            </a:r>
          </a:p>
          <a:p>
            <a:endParaRPr lang="en-US" altLang="ko-KR" dirty="0">
              <a:solidFill>
                <a:srgbClr val="2728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solidFill>
                <a:srgbClr val="2728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8488361" y="3061079"/>
                <a:ext cx="2294218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72829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7282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272829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27282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272829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-1389729.82</a:t>
                </a:r>
              </a:p>
              <a:p>
                <a:endParaRPr lang="en-US" altLang="ko-KR" dirty="0">
                  <a:solidFill>
                    <a:srgbClr val="2728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dirty="0">
                  <a:solidFill>
                    <a:srgbClr val="2728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dirty="0">
                  <a:solidFill>
                    <a:srgbClr val="2728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 RMSE : 311624.36</a:t>
                </a:r>
                <a:endParaRPr lang="ko-KR" altLang="en-US" dirty="0">
                  <a:solidFill>
                    <a:srgbClr val="2728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361" y="3061079"/>
                <a:ext cx="2294218" cy="1477328"/>
              </a:xfrm>
              <a:prstGeom prst="rect">
                <a:avLst/>
              </a:prstGeom>
              <a:blipFill>
                <a:blip r:embed="rId5"/>
                <a:stretch>
                  <a:fillRect l="-2122" t="-1653" r="-2122" b="-6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모서리가 둥근 직사각형 17"/>
          <p:cNvSpPr/>
          <p:nvPr/>
        </p:nvSpPr>
        <p:spPr>
          <a:xfrm>
            <a:off x="5476992" y="1492473"/>
            <a:ext cx="5524072" cy="4196986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910620" y="2076349"/>
            <a:ext cx="4485662" cy="3446789"/>
          </a:xfrm>
          <a:prstGeom prst="roundRect">
            <a:avLst>
              <a:gd name="adj" fmla="val 10772"/>
            </a:avLst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0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77"/>
          <a:stretch/>
        </p:blipFill>
        <p:spPr>
          <a:xfrm>
            <a:off x="0" y="-15470"/>
            <a:ext cx="12192000" cy="9918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91815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0680" y="1080587"/>
            <a:ext cx="667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(ML)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VAR(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벡터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자기회귀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Vector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Autoregression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57468" y="5809877"/>
                <a:ext cx="10162038" cy="100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ko-KR" sz="280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m:t>Hyperparameter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𝑚𝑎𝑥𝑙𝑎𝑔𝑠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=10,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결</m:t>
                        </m:r>
                        <m:r>
                          <a:rPr lang="ko-KR" altLang="en-US" sz="2800" i="1" smtClean="0">
                            <a:latin typeface="Cambria Math" panose="02040503050406030204" pitchFamily="18" charset="0"/>
                          </a:rPr>
                          <m:t>정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계</m:t>
                        </m:r>
                        <m:r>
                          <a:rPr lang="ko-KR" altLang="en-US" sz="2800" i="1" smtClean="0">
                            <a:latin typeface="Cambria Math" panose="02040503050406030204" pitchFamily="18" charset="0"/>
                          </a:rPr>
                          <m:t>수</m:t>
                        </m:r>
                      </m:e>
                    </m:d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>
                        <a:latin typeface="Cambria Math" panose="02040503050406030204" pitchFamily="18" charset="0"/>
                      </a:rPr>
                      <m:t>−0.5208</m:t>
                    </m:r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altLang="ko-KR" sz="2800" b="0" i="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vl="7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b="0" i="0" smtClean="0">
                        <a:latin typeface="Cambria Math" panose="02040503050406030204" pitchFamily="18" charset="0"/>
                      </a:rPr>
                      <m:t>RMSE</m:t>
                    </m:r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325.99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68" y="5809877"/>
                <a:ext cx="10162038" cy="1009572"/>
              </a:xfrm>
              <a:prstGeom prst="rect">
                <a:avLst/>
              </a:prstGeom>
              <a:blipFill>
                <a:blip r:embed="rId3"/>
                <a:stretch>
                  <a:fillRect b="-156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613352" y="17296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설명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511010" y="1898037"/>
            <a:ext cx="5422566" cy="3632330"/>
            <a:chOff x="4303280" y="1898037"/>
            <a:chExt cx="6620064" cy="363233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683344" y="2276783"/>
              <a:ext cx="3240000" cy="3240000"/>
            </a:xfrm>
            <a:prstGeom prst="roundRect">
              <a:avLst/>
            </a:prstGeom>
            <a:solidFill>
              <a:srgbClr val="D8D9D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84857" y="1905565"/>
              <a:ext cx="1876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best_params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303280" y="2290367"/>
              <a:ext cx="3240000" cy="3240000"/>
            </a:xfrm>
            <a:prstGeom prst="roundRect">
              <a:avLst/>
            </a:prstGeom>
            <a:solidFill>
              <a:srgbClr val="D8D9D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8528995" y="1898037"/>
                  <a:ext cx="16191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와 </a:t>
                  </a:r>
                  <a:r>
                    <a:rPr lang="en-US" altLang="ko-KR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RMSE</a:t>
                  </a:r>
                  <a:endPara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8995" y="1898037"/>
                  <a:ext cx="161914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557" r="-2765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/>
          <p:cNvSpPr txBox="1"/>
          <p:nvPr/>
        </p:nvSpPr>
        <p:spPr>
          <a:xfrm>
            <a:off x="5699028" y="2852302"/>
            <a:ext cx="25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2728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Hyperparameter</a:t>
            </a:r>
            <a:endParaRPr lang="en-US" altLang="ko-KR" dirty="0">
              <a:solidFill>
                <a:srgbClr val="2728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rgbClr val="2728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2728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dirty="0" err="1">
                <a:solidFill>
                  <a:srgbClr val="2728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maxlags</a:t>
            </a:r>
            <a:r>
              <a:rPr lang="en-US" altLang="ko-KR" dirty="0">
                <a:solidFill>
                  <a:srgbClr val="27282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=10</a:t>
            </a:r>
          </a:p>
          <a:p>
            <a:endParaRPr lang="en-US" altLang="ko-KR" dirty="0">
              <a:solidFill>
                <a:srgbClr val="2728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solidFill>
                <a:srgbClr val="27282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8488361" y="3061079"/>
                <a:ext cx="1880643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72829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7282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272829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27282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272829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−0.5208</a:t>
                </a:r>
              </a:p>
              <a:p>
                <a:endParaRPr lang="en-US" altLang="ko-KR" dirty="0">
                  <a:solidFill>
                    <a:srgbClr val="2728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dirty="0">
                  <a:solidFill>
                    <a:srgbClr val="2728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 RMSE : 325.99</a:t>
                </a:r>
                <a:endParaRPr lang="ko-KR" altLang="en-US" dirty="0">
                  <a:solidFill>
                    <a:srgbClr val="2728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361" y="3061079"/>
                <a:ext cx="1880643" cy="1200329"/>
              </a:xfrm>
              <a:prstGeom prst="rect">
                <a:avLst/>
              </a:prstGeom>
              <a:blipFill>
                <a:blip r:embed="rId5"/>
                <a:stretch>
                  <a:fillRect l="-2589" t="-4569" r="-2589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모서리가 둥근 직사각형 2"/>
          <p:cNvSpPr/>
          <p:nvPr/>
        </p:nvSpPr>
        <p:spPr>
          <a:xfrm>
            <a:off x="910620" y="2076349"/>
            <a:ext cx="4485662" cy="3446789"/>
          </a:xfrm>
          <a:prstGeom prst="roundRect">
            <a:avLst>
              <a:gd name="adj" fmla="val 10459"/>
            </a:avLst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95434" y="1655967"/>
            <a:ext cx="5524072" cy="4196986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5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6" name="직사각형 5"/>
          <p:cNvSpPr/>
          <p:nvPr/>
        </p:nvSpPr>
        <p:spPr>
          <a:xfrm>
            <a:off x="0" y="1"/>
            <a:ext cx="12192000" cy="6909967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76960" y="3037840"/>
            <a:ext cx="10302240" cy="1209040"/>
            <a:chOff x="1137920" y="2763520"/>
            <a:chExt cx="10302240" cy="1209040"/>
          </a:xfrm>
          <a:gradFill>
            <a:gsLst>
              <a:gs pos="50000">
                <a:srgbClr val="61677A"/>
              </a:gs>
              <a:gs pos="100000">
                <a:srgbClr val="FFF6E0"/>
              </a:gs>
              <a:gs pos="0">
                <a:srgbClr val="272829"/>
              </a:gs>
            </a:gsLst>
            <a:lin ang="0" scaled="1"/>
          </a:gradFill>
        </p:grpSpPr>
        <p:sp>
          <p:nvSpPr>
            <p:cNvPr id="2" name="갈매기형 수장 1"/>
            <p:cNvSpPr/>
            <p:nvPr/>
          </p:nvSpPr>
          <p:spPr>
            <a:xfrm>
              <a:off x="1137920" y="2763520"/>
              <a:ext cx="1717040" cy="120904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갈매기형 수장 8"/>
            <p:cNvSpPr/>
            <p:nvPr/>
          </p:nvSpPr>
          <p:spPr>
            <a:xfrm>
              <a:off x="2854960" y="2763520"/>
              <a:ext cx="1717040" cy="120904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갈매기형 수장 9"/>
            <p:cNvSpPr/>
            <p:nvPr/>
          </p:nvSpPr>
          <p:spPr>
            <a:xfrm>
              <a:off x="4572000" y="2763520"/>
              <a:ext cx="1717040" cy="120904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갈매기형 수장 10"/>
            <p:cNvSpPr/>
            <p:nvPr/>
          </p:nvSpPr>
          <p:spPr>
            <a:xfrm>
              <a:off x="6289040" y="2763520"/>
              <a:ext cx="1717040" cy="120904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갈매기형 수장 11"/>
            <p:cNvSpPr/>
            <p:nvPr/>
          </p:nvSpPr>
          <p:spPr>
            <a:xfrm>
              <a:off x="8006080" y="2763520"/>
              <a:ext cx="1717040" cy="120904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갈매기형 수장 12"/>
            <p:cNvSpPr/>
            <p:nvPr/>
          </p:nvSpPr>
          <p:spPr>
            <a:xfrm>
              <a:off x="9723120" y="2763520"/>
              <a:ext cx="1717040" cy="120904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35280" y="528532"/>
            <a:ext cx="399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  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주제선정배경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25752" y="528532"/>
            <a:ext cx="399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3   </a:t>
            </a:r>
            <a:r>
              <a:rPr lang="ko-KR" altLang="en-US" sz="3200" dirty="0">
                <a:solidFill>
                  <a:schemeClr val="bg1"/>
                </a:solidFill>
              </a:rPr>
              <a:t>데이터 전처리</a:t>
            </a:r>
            <a:r>
              <a:rPr lang="en-US" altLang="ko-KR" sz="3200" dirty="0">
                <a:solidFill>
                  <a:schemeClr val="bg1"/>
                </a:solidFill>
              </a:rPr>
              <a:t> 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36416" y="503707"/>
            <a:ext cx="609600" cy="6096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63980" y="4407693"/>
            <a:ext cx="399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  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67960" y="4407693"/>
            <a:ext cx="399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  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35824" y="528532"/>
            <a:ext cx="399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  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선정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28380" y="4407693"/>
            <a:ext cx="3992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   </a:t>
            </a:r>
            <a:r>
              <a:rPr lang="ko-KR" altLang="en-US" sz="3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 및 기대효과</a:t>
            </a:r>
          </a:p>
        </p:txBody>
      </p:sp>
      <p:sp>
        <p:nvSpPr>
          <p:cNvPr id="28" name="타원 27"/>
          <p:cNvSpPr/>
          <p:nvPr/>
        </p:nvSpPr>
        <p:spPr>
          <a:xfrm>
            <a:off x="1276448" y="4382868"/>
            <a:ext cx="609600" cy="6096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544472" y="503707"/>
            <a:ext cx="609600" cy="6096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566855" y="503707"/>
            <a:ext cx="609600" cy="6096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81600" y="4382868"/>
            <a:ext cx="609600" cy="6096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8558237" y="4382868"/>
            <a:ext cx="609600" cy="6096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9396" y="1195160"/>
            <a:ext cx="2346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 제시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81200" y="5151124"/>
            <a:ext cx="2346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농넷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기상청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API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25752" y="1195160"/>
            <a:ext cx="3799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이상치 제거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Train, Test Data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분리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91200" y="5151123"/>
            <a:ext cx="2606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78994" y="1195160"/>
            <a:ext cx="34497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 </a:t>
            </a:r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 딥러닝 모델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Yolov5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58459" y="5151123"/>
            <a:ext cx="2606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  <a:endParaRPr lang="en-US" altLang="ko-KR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 Q &amp; A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934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67013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2575" y="1086070"/>
            <a:ext cx="395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(ML)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Random Forest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696893" y="6144809"/>
                <a:ext cx="67982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RF </a:t>
                </a:r>
                <a:r>
                  <a:rPr lang="ko-KR" alt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=0.8495</m:t>
                    </m:r>
                  </m:oMath>
                </a14:m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RMSE =</a:t>
                </a:r>
                <a:r>
                  <a:rPr lang="ko-KR" alt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66.94</a:t>
                </a:r>
                <a:r>
                  <a:rPr lang="ko-KR" alt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임 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893" y="6144809"/>
                <a:ext cx="6798213" cy="523220"/>
              </a:xfrm>
              <a:prstGeom prst="rect">
                <a:avLst/>
              </a:prstGeom>
              <a:blipFill>
                <a:blip r:embed="rId3"/>
                <a:stretch>
                  <a:fillRect l="-1613" t="-10465" r="-896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/>
          <p:cNvGrpSpPr/>
          <p:nvPr/>
        </p:nvGrpSpPr>
        <p:grpSpPr>
          <a:xfrm>
            <a:off x="4366929" y="1774798"/>
            <a:ext cx="3240000" cy="3838669"/>
            <a:chOff x="8025000" y="1782762"/>
            <a:chExt cx="3240000" cy="3545818"/>
          </a:xfrm>
        </p:grpSpPr>
        <p:grpSp>
          <p:nvGrpSpPr>
            <p:cNvPr id="7" name="그룹 6"/>
            <p:cNvGrpSpPr/>
            <p:nvPr/>
          </p:nvGrpSpPr>
          <p:grpSpPr>
            <a:xfrm>
              <a:off x="8025000" y="1782762"/>
              <a:ext cx="3240000" cy="3545818"/>
              <a:chOff x="8025000" y="1782762"/>
              <a:chExt cx="3240000" cy="3545818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8025000" y="1782762"/>
                <a:ext cx="3240000" cy="3240000"/>
              </a:xfrm>
              <a:prstGeom prst="roundRect">
                <a:avLst/>
              </a:prstGeom>
              <a:solidFill>
                <a:srgbClr val="D8D9D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937114" y="4987424"/>
                <a:ext cx="1415772" cy="341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RF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 평가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417808" y="2148676"/>
                  <a:ext cx="2454384" cy="23880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- Hyperparameter</a:t>
                  </a:r>
                </a:p>
                <a:p>
                  <a:r>
                    <a:rPr lang="en-US" altLang="ko-KR" dirty="0" err="1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max_depth</a:t>
                  </a:r>
                  <a:r>
                    <a:rPr lang="en-US" altLang="ko-KR" dirty="0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: 8</a:t>
                  </a:r>
                </a:p>
                <a:p>
                  <a:r>
                    <a:rPr lang="en-US" altLang="ko-KR" dirty="0" err="1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min_samples_leaf</a:t>
                  </a:r>
                  <a:r>
                    <a:rPr lang="en-US" altLang="ko-KR" dirty="0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: 8</a:t>
                  </a:r>
                </a:p>
                <a:p>
                  <a:r>
                    <a:rPr lang="en-US" altLang="ko-KR" dirty="0" err="1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min_samples_split</a:t>
                  </a:r>
                  <a:r>
                    <a:rPr lang="en-US" altLang="ko-KR" dirty="0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: 8</a:t>
                  </a:r>
                </a:p>
                <a:p>
                  <a:r>
                    <a:rPr lang="en-US" altLang="ko-KR" dirty="0" err="1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n_estimators</a:t>
                  </a:r>
                  <a:r>
                    <a:rPr lang="en-US" altLang="ko-KR" dirty="0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: 100</a:t>
                  </a:r>
                </a:p>
                <a:p>
                  <a:endPara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r>
                    <a:rPr lang="en-US" altLang="ko-KR" dirty="0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solidFill>
                            <a:srgbClr val="27282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rgbClr val="27282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rgbClr val="27282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srgbClr val="27282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solidFill>
                            <a:srgbClr val="272829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solidFill>
                            <a:srgbClr val="27282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ko-KR" dirty="0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0.8495</a:t>
                  </a:r>
                </a:p>
                <a:p>
                  <a:endPara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r>
                    <a:rPr lang="en-US" altLang="ko-KR" dirty="0">
                      <a:solidFill>
                        <a:srgbClr val="272829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- RMSE:66.94</a:t>
                  </a:r>
                  <a:endParaRPr lang="ko-KR" altLang="en-US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808" y="2148676"/>
                  <a:ext cx="2454384" cy="2388090"/>
                </a:xfrm>
                <a:prstGeom prst="rect">
                  <a:avLst/>
                </a:prstGeom>
                <a:blipFill>
                  <a:blip r:embed="rId4"/>
                  <a:stretch>
                    <a:fillRect l="-2239" t="-943" b="-306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그룹 18"/>
          <p:cNvGrpSpPr/>
          <p:nvPr/>
        </p:nvGrpSpPr>
        <p:grpSpPr>
          <a:xfrm>
            <a:off x="7741705" y="1175189"/>
            <a:ext cx="4174677" cy="4165385"/>
            <a:chOff x="927000" y="1344559"/>
            <a:chExt cx="3240000" cy="3794519"/>
          </a:xfrm>
          <a:blipFill>
            <a:blip r:embed="rId5"/>
            <a:stretch>
              <a:fillRect/>
            </a:stretch>
          </a:blipFill>
        </p:grpSpPr>
        <p:sp>
          <p:nvSpPr>
            <p:cNvPr id="20" name="모서리가 둥근 직사각형 19"/>
            <p:cNvSpPr/>
            <p:nvPr/>
          </p:nvSpPr>
          <p:spPr>
            <a:xfrm>
              <a:off x="927000" y="1899078"/>
              <a:ext cx="3240000" cy="3240000"/>
            </a:xfrm>
            <a:prstGeom prst="roundRect">
              <a:avLst>
                <a:gd name="adj" fmla="val 10376"/>
              </a:avLst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06541" y="1344559"/>
              <a:ext cx="2880917" cy="5887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RF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양파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Plot(x: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일별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y: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가격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Label :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예측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실제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27000" y="1842126"/>
            <a:ext cx="3240000" cy="3586675"/>
            <a:chOff x="927000" y="2290367"/>
            <a:chExt cx="3240000" cy="3586675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927000" y="2290367"/>
              <a:ext cx="3240000" cy="3240000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45498" y="5507710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코드설명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75050" y="1749567"/>
            <a:ext cx="3662772" cy="4009185"/>
            <a:chOff x="927000" y="1861773"/>
            <a:chExt cx="3240000" cy="365222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27000" y="1861773"/>
              <a:ext cx="3240000" cy="3348200"/>
            </a:xfrm>
            <a:prstGeom prst="roundRect">
              <a:avLst>
                <a:gd name="adj" fmla="val 10103"/>
              </a:avLst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3464" y="5177551"/>
              <a:ext cx="1567072" cy="33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결정트리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구조도</a:t>
              </a:r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7741705" y="1780581"/>
            <a:ext cx="4174677" cy="3556669"/>
          </a:xfrm>
          <a:prstGeom prst="roundRect">
            <a:avLst>
              <a:gd name="adj" fmla="val 10376"/>
            </a:avLst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93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76345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" y="1086064"/>
            <a:ext cx="635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(ML)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앙상블모델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(Extreme Gradient Boosting)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765039" y="2266040"/>
            <a:ext cx="4172961" cy="32400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248563" y="6180131"/>
                <a:ext cx="8625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XGBoost </a:t>
                </a:r>
                <a:r>
                  <a:rPr lang="ko-KR" alt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모델의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28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8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=0.8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235</m:t>
                    </m:r>
                  </m:oMath>
                </a14:m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:r>
                  <a:rPr lang="ko-KR" alt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RMSE =</a:t>
                </a:r>
                <a:r>
                  <a:rPr lang="ko-KR" altLang="en-US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8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9.30</a:t>
                </a:r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63" y="6180131"/>
                <a:ext cx="8625840" cy="523220"/>
              </a:xfrm>
              <a:prstGeom prst="rect">
                <a:avLst/>
              </a:prstGeom>
              <a:blipFill>
                <a:blip r:embed="rId4"/>
                <a:stretch>
                  <a:fillRect l="-1272" t="-11628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1667910" y="1736369"/>
            <a:ext cx="108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15029" y="1935449"/>
            <a:ext cx="204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평가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03280" y="2290367"/>
            <a:ext cx="3240000" cy="3240000"/>
          </a:xfrm>
          <a:prstGeom prst="roundRect">
            <a:avLst/>
          </a:prstGeom>
          <a:solidFill>
            <a:srgbClr val="D8D9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13807" y="1940135"/>
            <a:ext cx="108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68715" y="2681654"/>
                <a:ext cx="250580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Hyperparameter</a:t>
                </a:r>
              </a:p>
              <a:p>
                <a:endParaRPr lang="en-US" altLang="ko-KR" dirty="0">
                  <a:solidFill>
                    <a:srgbClr val="2728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err="1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learning_rate</a:t>
                </a:r>
                <a:r>
                  <a: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: 0.6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err="1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max_depth</a:t>
                </a:r>
                <a:r>
                  <a: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6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err="1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n_estimators</a:t>
                </a:r>
                <a:r>
                  <a: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100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subsample: 0.8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solidFill>
                    <a:srgbClr val="272829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27282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272829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27282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solidFill>
                          <a:srgbClr val="272829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0.8235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solidFill>
                      <a:srgbClr val="272829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RMSE:9.30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715" y="2681654"/>
                <a:ext cx="2505808" cy="2585323"/>
              </a:xfrm>
              <a:prstGeom prst="rect">
                <a:avLst/>
              </a:prstGeom>
              <a:blipFill>
                <a:blip r:embed="rId6"/>
                <a:stretch>
                  <a:fillRect l="-2190" t="-1179" b="-3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모서리가 둥근 직사각형 2"/>
          <p:cNvSpPr/>
          <p:nvPr/>
        </p:nvSpPr>
        <p:spPr>
          <a:xfrm>
            <a:off x="254000" y="2038350"/>
            <a:ext cx="3903244" cy="4012104"/>
          </a:xfrm>
          <a:prstGeom prst="roundRect">
            <a:avLst>
              <a:gd name="adj" fmla="val 8598"/>
            </a:avLst>
          </a:prstGeom>
          <a:solidFill>
            <a:srgbClr val="D8D9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59"/>
          <a:stretch/>
        </p:blipFill>
        <p:spPr>
          <a:xfrm>
            <a:off x="312724" y="2235378"/>
            <a:ext cx="3778957" cy="36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6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9"/>
          <a:stretch/>
        </p:blipFill>
        <p:spPr>
          <a:xfrm>
            <a:off x="0" y="-8926"/>
            <a:ext cx="12192000" cy="98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85271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4750" y="1099632"/>
            <a:ext cx="10548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딥러닝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(DL)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RNN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Long Short-Term Memory(LSTM) :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자연어 처리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음성 인식 등에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1650" y="5585320"/>
                <a:ext cx="116086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활성화함수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선형 </a:t>
                </a:r>
                <a:r>
                  <a:rPr lang="ko-KR" altLang="en-US" sz="2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활성화함수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en-US" altLang="ko-KR" sz="2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Relu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| Optimizer : Adam</a:t>
                </a:r>
                <a:b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</a:b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 </a:t>
                </a:r>
                <a:r>
                  <a:rPr lang="ko-KR" altLang="en-US" sz="2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입력층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LSTM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 dropout  Dense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 dropout  </a:t>
                </a:r>
                <a:r>
                  <a:rPr lang="ko-KR" altLang="en-US" sz="2400" dirty="0" err="1"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출력층</a:t>
                </a:r>
                <a:endPara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loss: 3885077.5 , </a:t>
                </a:r>
                <a:r>
                  <a:rPr lang="en-US" altLang="ko-KR" sz="2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val_loss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2494950.0,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= 0.9224, RMSE = 87.4905</a:t>
                </a:r>
                <a:endPara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50" y="5585320"/>
                <a:ext cx="11608699" cy="1200329"/>
              </a:xfrm>
              <a:prstGeom prst="rect">
                <a:avLst/>
              </a:prstGeom>
              <a:blipFill>
                <a:blip r:embed="rId3"/>
                <a:stretch>
                  <a:fillRect l="-735" t="-4061" b="-11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254000" y="1889682"/>
            <a:ext cx="5994244" cy="3597825"/>
            <a:chOff x="1046064" y="1889682"/>
            <a:chExt cx="3240000" cy="3597825"/>
          </a:xfrm>
        </p:grpSpPr>
        <p:sp>
          <p:nvSpPr>
            <p:cNvPr id="34" name="TextBox 33"/>
            <p:cNvSpPr txBox="1"/>
            <p:nvPr/>
          </p:nvSpPr>
          <p:spPr>
            <a:xfrm>
              <a:off x="2199825" y="1889682"/>
              <a:ext cx="932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LSTM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코드 설명</a:t>
              </a: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046064" y="2247507"/>
              <a:ext cx="3240000" cy="3240000"/>
            </a:xfrm>
            <a:prstGeom prst="roundRect">
              <a:avLst/>
            </a:prstGeom>
            <a:solidFill>
              <a:srgbClr val="D8D9D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625502" y="1600858"/>
            <a:ext cx="5454738" cy="3830296"/>
            <a:chOff x="6625502" y="1600858"/>
            <a:chExt cx="5454738" cy="383029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625502" y="1916524"/>
              <a:ext cx="5454738" cy="351463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17491" y="1600858"/>
              <a:ext cx="227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LSTM Plot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6625502" y="1916524"/>
            <a:ext cx="5454738" cy="351463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2" y="2370983"/>
            <a:ext cx="5400000" cy="300455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436262" y="1610168"/>
            <a:ext cx="4852368" cy="4257864"/>
            <a:chOff x="9985050" y="3061026"/>
            <a:chExt cx="3240000" cy="3484730"/>
          </a:xfrm>
        </p:grpSpPr>
        <p:sp>
          <p:nvSpPr>
            <p:cNvPr id="13" name="TextBox 12"/>
            <p:cNvSpPr txBox="1"/>
            <p:nvPr/>
          </p:nvSpPr>
          <p:spPr>
            <a:xfrm>
              <a:off x="10957767" y="3061026"/>
              <a:ext cx="1294566" cy="302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 Summary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9985050" y="3305756"/>
              <a:ext cx="3240000" cy="3240000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07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66440" y="3044277"/>
            <a:ext cx="565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Part.5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 모델 선정</a:t>
            </a:r>
          </a:p>
        </p:txBody>
      </p:sp>
    </p:spTree>
    <p:extLst>
      <p:ext uri="{BB962C8B-B14F-4D97-AF65-F5344CB8AC3E}">
        <p14:creationId xmlns:p14="http://schemas.microsoft.com/office/powerpoint/2010/main" val="152662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37"/>
          <a:stretch/>
        </p:blipFill>
        <p:spPr>
          <a:xfrm>
            <a:off x="0" y="-24548"/>
            <a:ext cx="12192000" cy="100089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-24548"/>
            <a:ext cx="12192000" cy="1000893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 모델 선정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3920" y="4779966"/>
            <a:ext cx="11135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                           &lt;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선정의 근거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지금까지의 여러가지 모델들 중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실제값과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가장 비슷한 값과 추세를 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보여주는 </a:t>
            </a:r>
            <a:r>
              <a:rPr lang="en-US" altLang="ko-KR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선정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F70070-83FD-87A9-B959-B00F58D9118C}"/>
              </a:ext>
            </a:extLst>
          </p:cNvPr>
          <p:cNvGrpSpPr/>
          <p:nvPr/>
        </p:nvGrpSpPr>
        <p:grpSpPr>
          <a:xfrm>
            <a:off x="883920" y="1135967"/>
            <a:ext cx="10820400" cy="4157393"/>
            <a:chOff x="883920" y="1135967"/>
            <a:chExt cx="9997444" cy="4157393"/>
          </a:xfrm>
          <a:gradFill>
            <a:gsLst>
              <a:gs pos="33000">
                <a:srgbClr val="61677A"/>
              </a:gs>
              <a:gs pos="0">
                <a:srgbClr val="272829"/>
              </a:gs>
              <a:gs pos="67000">
                <a:srgbClr val="D8D9DA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grpSpPr>
        <p:sp>
          <p:nvSpPr>
            <p:cNvPr id="7" name="아래쪽 화살표 6"/>
            <p:cNvSpPr/>
            <p:nvPr/>
          </p:nvSpPr>
          <p:spPr>
            <a:xfrm>
              <a:off x="2896983" y="3107858"/>
              <a:ext cx="1158240" cy="1383379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23C9854-30CB-E498-825F-8473FD514885}"/>
                </a:ext>
              </a:extLst>
            </p:cNvPr>
            <p:cNvGrpSpPr/>
            <p:nvPr/>
          </p:nvGrpSpPr>
          <p:grpSpPr>
            <a:xfrm>
              <a:off x="883920" y="1135967"/>
              <a:ext cx="9997444" cy="4157393"/>
              <a:chOff x="883920" y="1135967"/>
              <a:chExt cx="9997444" cy="4157393"/>
            </a:xfrm>
            <a:grpFill/>
          </p:grpSpPr>
          <p:grpSp>
            <p:nvGrpSpPr>
              <p:cNvPr id="5" name="그룹 4"/>
              <p:cNvGrpSpPr/>
              <p:nvPr/>
            </p:nvGrpSpPr>
            <p:grpSpPr>
              <a:xfrm>
                <a:off x="883920" y="1135967"/>
                <a:ext cx="9997444" cy="3017520"/>
                <a:chOff x="883920" y="1135967"/>
                <a:chExt cx="4277360" cy="3017520"/>
              </a:xfrm>
              <a:grpFill/>
            </p:grpSpPr>
            <p:sp>
              <p:nvSpPr>
                <p:cNvPr id="3" name="모서리가 둥근 직사각형 2"/>
                <p:cNvSpPr/>
                <p:nvPr/>
              </p:nvSpPr>
              <p:spPr>
                <a:xfrm>
                  <a:off x="883920" y="1135967"/>
                  <a:ext cx="4277360" cy="301752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853800" y="3551562"/>
                  <a:ext cx="616693" cy="36933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모델들 비교표</a:t>
                  </a:r>
                </a:p>
              </p:txBody>
            </p:sp>
          </p:grpSp>
          <p:sp>
            <p:nvSpPr>
              <p:cNvPr id="30" name="모서리가 둥근 직사각형 29"/>
              <p:cNvSpPr/>
              <p:nvPr/>
            </p:nvSpPr>
            <p:spPr>
              <a:xfrm>
                <a:off x="1785099" y="4628907"/>
                <a:ext cx="3379418" cy="66445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215175"/>
                  </p:ext>
                </p:extLst>
              </p:nvPr>
            </p:nvGraphicFramePr>
            <p:xfrm>
              <a:off x="7061477" y="1273478"/>
              <a:ext cx="4230688" cy="2226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2840">
                      <a:extLst>
                        <a:ext uri="{9D8B030D-6E8A-4147-A177-3AD203B41FA5}">
                          <a16:colId xmlns:a16="http://schemas.microsoft.com/office/drawing/2014/main" val="3728138440"/>
                        </a:ext>
                      </a:extLst>
                    </a:gridCol>
                    <a:gridCol w="1710055">
                      <a:extLst>
                        <a:ext uri="{9D8B030D-6E8A-4147-A177-3AD203B41FA5}">
                          <a16:colId xmlns:a16="http://schemas.microsoft.com/office/drawing/2014/main" val="2266391856"/>
                        </a:ext>
                      </a:extLst>
                    </a:gridCol>
                    <a:gridCol w="1387793">
                      <a:extLst>
                        <a:ext uri="{9D8B030D-6E8A-4147-A177-3AD203B41FA5}">
                          <a16:colId xmlns:a16="http://schemas.microsoft.com/office/drawing/2014/main" val="2256888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RMSE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78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LR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−</a:t>
                          </a:r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1389729.82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311624.36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76191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VAR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−</a:t>
                          </a:r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0.5208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325.99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1328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RF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0.8495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66.94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52402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XGBoost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0.8235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9.30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762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LSTM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0.9224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87.4905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714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215175"/>
                  </p:ext>
                </p:extLst>
              </p:nvPr>
            </p:nvGraphicFramePr>
            <p:xfrm>
              <a:off x="7061477" y="1273478"/>
              <a:ext cx="4230688" cy="2226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2840">
                      <a:extLst>
                        <a:ext uri="{9D8B030D-6E8A-4147-A177-3AD203B41FA5}">
                          <a16:colId xmlns:a16="http://schemas.microsoft.com/office/drawing/2014/main" val="3728138440"/>
                        </a:ext>
                      </a:extLst>
                    </a:gridCol>
                    <a:gridCol w="1710055">
                      <a:extLst>
                        <a:ext uri="{9D8B030D-6E8A-4147-A177-3AD203B41FA5}">
                          <a16:colId xmlns:a16="http://schemas.microsoft.com/office/drawing/2014/main" val="2266391856"/>
                        </a:ext>
                      </a:extLst>
                    </a:gridCol>
                    <a:gridCol w="1387793">
                      <a:extLst>
                        <a:ext uri="{9D8B030D-6E8A-4147-A177-3AD203B41FA5}">
                          <a16:colId xmlns:a16="http://schemas.microsoft.com/office/drawing/2014/main" val="2256888563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모델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66548" t="-6557" r="-82562" b="-5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RMSE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0784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LR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−</a:t>
                          </a:r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1389729.82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311624.36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76191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VAR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−</a:t>
                          </a:r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0.5208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325.99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13284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RF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0.8495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66.94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52402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XGBoost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0.8235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9.30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762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LSTM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0.9224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sz="1800" dirty="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87.4905</a:t>
                          </a:r>
                          <a:endParaRPr lang="ko-KR" altLang="en-US" sz="18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7143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F61464D-1D75-3643-FF8C-5D02FCFDA916}"/>
              </a:ext>
            </a:extLst>
          </p:cNvPr>
          <p:cNvSpPr/>
          <p:nvPr/>
        </p:nvSpPr>
        <p:spPr>
          <a:xfrm>
            <a:off x="1119296" y="1221768"/>
            <a:ext cx="5622817" cy="2814523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1664" y="4825468"/>
            <a:ext cx="321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Best_Model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==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05947" y="976345"/>
            <a:ext cx="4172961" cy="32400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5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6" name="직사각형 5"/>
          <p:cNvSpPr/>
          <p:nvPr/>
        </p:nvSpPr>
        <p:spPr>
          <a:xfrm>
            <a:off x="-9525" y="2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13199" y="415497"/>
            <a:ext cx="4300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Part.5 Yolov5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 </a:t>
            </a:r>
          </a:p>
        </p:txBody>
      </p:sp>
      <p:pic>
        <p:nvPicPr>
          <p:cNvPr id="3" name="conf0.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7321" y="1627852"/>
            <a:ext cx="7771977" cy="437173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469516" y="1944420"/>
            <a:ext cx="4079873" cy="1981957"/>
            <a:chOff x="2469516" y="1944420"/>
            <a:chExt cx="4079873" cy="1981957"/>
          </a:xfrm>
        </p:grpSpPr>
        <p:grpSp>
          <p:nvGrpSpPr>
            <p:cNvPr id="4" name="그룹 3"/>
            <p:cNvGrpSpPr/>
            <p:nvPr/>
          </p:nvGrpSpPr>
          <p:grpSpPr>
            <a:xfrm>
              <a:off x="2469516" y="1979727"/>
              <a:ext cx="4079872" cy="1904072"/>
              <a:chOff x="2469516" y="1941424"/>
              <a:chExt cx="4079872" cy="190407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241040" y="2094256"/>
                <a:ext cx="772159" cy="223520"/>
              </a:xfrm>
              <a:prstGeom prst="rect">
                <a:avLst/>
              </a:prstGeom>
              <a:solidFill>
                <a:srgbClr val="61677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4600998" y="2043456"/>
                <a:ext cx="772159" cy="223520"/>
              </a:xfrm>
              <a:prstGeom prst="rect">
                <a:avLst/>
              </a:prstGeom>
              <a:solidFill>
                <a:srgbClr val="61677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777229" y="1941424"/>
                <a:ext cx="772159" cy="223520"/>
              </a:xfrm>
              <a:prstGeom prst="rect">
                <a:avLst/>
              </a:prstGeom>
              <a:solidFill>
                <a:srgbClr val="61677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469516" y="3621976"/>
                <a:ext cx="772159" cy="223520"/>
              </a:xfrm>
              <a:prstGeom prst="rect">
                <a:avLst/>
              </a:prstGeom>
              <a:solidFill>
                <a:srgbClr val="61677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306136" y="2139872"/>
              <a:ext cx="641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\ 900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66094" y="2108264"/>
              <a:ext cx="641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\ 900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77229" y="1944420"/>
              <a:ext cx="772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\ 1300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24548" y="3649378"/>
              <a:ext cx="7518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\ 2000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9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35350" y="3075055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Part.5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 및 기대효과 </a:t>
            </a:r>
          </a:p>
        </p:txBody>
      </p:sp>
    </p:spTree>
    <p:extLst>
      <p:ext uri="{BB962C8B-B14F-4D97-AF65-F5344CB8AC3E}">
        <p14:creationId xmlns:p14="http://schemas.microsoft.com/office/powerpoint/2010/main" val="1805808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1"/>
            <a:ext cx="12192000" cy="976346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기대효과</a:t>
            </a:r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063158"/>
            <a:ext cx="116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33329"/>
            <a:ext cx="12110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가격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유통량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주산지의 기상 데이터를 활용하여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2016~2021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년까지의 농작물 가격 예측에 최적화된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딥러닝 모델 적용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 날짜로부터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4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 뒤의 농산물 가격을 예측하는 기능을 구현함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4000" y="3821552"/>
            <a:ext cx="881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 변동에 의한 소비자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부담 감소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식품 구매 결정 개선과 구매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안정성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4800" y="4833701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-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생산 계획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최적화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-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효율적 생산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불확실성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감소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" y="5845850"/>
            <a:ext cx="8440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공정한 거래 환경 조성으로 시장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안정성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강화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변동성 예측과 대응을 통한 불확실성 최소화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000" y="3252471"/>
            <a:ext cx="139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041732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76345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기대효과</a:t>
            </a:r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4036" y="2990202"/>
            <a:ext cx="11140440" cy="3555030"/>
            <a:chOff x="513080" y="1535130"/>
            <a:chExt cx="11165840" cy="4733590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513080" y="1535130"/>
              <a:ext cx="11165840" cy="4733590"/>
            </a:xfrm>
            <a:prstGeom prst="roundRect">
              <a:avLst/>
            </a:prstGeom>
            <a:solidFill>
              <a:srgbClr val="D8D9DA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600" y="2049155"/>
              <a:ext cx="5040000" cy="394419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41" y="2049155"/>
              <a:ext cx="5040000" cy="3944199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06400" y="1135967"/>
            <a:ext cx="395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한계점 및 해석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036" y="1633484"/>
            <a:ext cx="1098774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 요인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정치 등 외부 환경 변화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미반영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지속적인 모델 업데이트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시장 동향에 대응하기 위한 모델 지속적 갱신 필요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412" y="3060611"/>
            <a:ext cx="109877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 문제 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755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58676" y="2367168"/>
            <a:ext cx="2874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Part.5 Q&amp;A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4557" y="3428998"/>
            <a:ext cx="2762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292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370509" y="2092461"/>
            <a:ext cx="2041451" cy="3508786"/>
          </a:xfrm>
          <a:prstGeom prst="rect">
            <a:avLst/>
          </a:prstGeom>
          <a:solidFill>
            <a:srgbClr val="FF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59F73C-BAD3-4A07-A7E1-1539E7852C7B}"/>
              </a:ext>
            </a:extLst>
          </p:cNvPr>
          <p:cNvSpPr/>
          <p:nvPr/>
        </p:nvSpPr>
        <p:spPr>
          <a:xfrm>
            <a:off x="2722890" y="2092461"/>
            <a:ext cx="2041451" cy="3508786"/>
          </a:xfrm>
          <a:prstGeom prst="rect">
            <a:avLst/>
          </a:prstGeom>
          <a:solidFill>
            <a:srgbClr val="FF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93566-DC5A-4BD2-BBFF-176881B803C6}"/>
              </a:ext>
            </a:extLst>
          </p:cNvPr>
          <p:cNvSpPr/>
          <p:nvPr/>
        </p:nvSpPr>
        <p:spPr>
          <a:xfrm>
            <a:off x="7427654" y="2092461"/>
            <a:ext cx="2041451" cy="3508786"/>
          </a:xfrm>
          <a:prstGeom prst="rect">
            <a:avLst/>
          </a:prstGeom>
          <a:solidFill>
            <a:srgbClr val="FF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6C5CC-C6BA-40B5-9D17-36E1217947E5}"/>
              </a:ext>
            </a:extLst>
          </p:cNvPr>
          <p:cNvSpPr/>
          <p:nvPr/>
        </p:nvSpPr>
        <p:spPr>
          <a:xfrm>
            <a:off x="9780040" y="2092461"/>
            <a:ext cx="2041451" cy="3508786"/>
          </a:xfrm>
          <a:prstGeom prst="rect">
            <a:avLst/>
          </a:prstGeom>
          <a:solidFill>
            <a:srgbClr val="FF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BBD6FF-A0BA-23EC-BAC8-4EF2F0B33B98}"/>
              </a:ext>
            </a:extLst>
          </p:cNvPr>
          <p:cNvSpPr/>
          <p:nvPr/>
        </p:nvSpPr>
        <p:spPr>
          <a:xfrm>
            <a:off x="5075272" y="2092461"/>
            <a:ext cx="2041451" cy="3508786"/>
          </a:xfrm>
          <a:prstGeom prst="rect">
            <a:avLst/>
          </a:prstGeom>
          <a:solidFill>
            <a:srgbClr val="FFF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70509" y="2092459"/>
            <a:ext cx="11450978" cy="604280"/>
            <a:chOff x="370509" y="2092459"/>
            <a:chExt cx="11450978" cy="604280"/>
          </a:xfrm>
          <a:gradFill flip="none" rotWithShape="1">
            <a:gsLst>
              <a:gs pos="48000">
                <a:srgbClr val="61677A"/>
              </a:gs>
              <a:gs pos="0">
                <a:srgbClr val="272829">
                  <a:alpha val="69804"/>
                </a:srgbClr>
              </a:gs>
              <a:gs pos="100000">
                <a:srgbClr val="D8D9DA"/>
              </a:gs>
              <a:gs pos="100000">
                <a:srgbClr val="FFF6E0"/>
              </a:gs>
            </a:gsLst>
            <a:lin ang="5400000" scaled="1"/>
            <a:tileRect/>
          </a:gra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94AFC25-2A92-4C24-B572-12B917896FF7}"/>
                </a:ext>
              </a:extLst>
            </p:cNvPr>
            <p:cNvSpPr/>
            <p:nvPr/>
          </p:nvSpPr>
          <p:spPr>
            <a:xfrm>
              <a:off x="370509" y="2092459"/>
              <a:ext cx="2041451" cy="604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472C25E-5EDE-4AF0-8F73-402F7A97A34D}"/>
                </a:ext>
              </a:extLst>
            </p:cNvPr>
            <p:cNvSpPr/>
            <p:nvPr/>
          </p:nvSpPr>
          <p:spPr>
            <a:xfrm>
              <a:off x="2722889" y="2092459"/>
              <a:ext cx="2041451" cy="604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1A9AF63-31AA-49C6-ACBB-4C532B64710B}"/>
                </a:ext>
              </a:extLst>
            </p:cNvPr>
            <p:cNvSpPr/>
            <p:nvPr/>
          </p:nvSpPr>
          <p:spPr>
            <a:xfrm>
              <a:off x="7427652" y="2092459"/>
              <a:ext cx="2041451" cy="604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BBC1AC-C158-4AE1-9D8F-67AEEEB17C9F}"/>
                </a:ext>
              </a:extLst>
            </p:cNvPr>
            <p:cNvSpPr/>
            <p:nvPr/>
          </p:nvSpPr>
          <p:spPr>
            <a:xfrm>
              <a:off x="9780036" y="2092459"/>
              <a:ext cx="2041451" cy="604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27108C2-17A9-F671-C2B3-7FAAA00F8971}"/>
                </a:ext>
              </a:extLst>
            </p:cNvPr>
            <p:cNvSpPr/>
            <p:nvPr/>
          </p:nvSpPr>
          <p:spPr>
            <a:xfrm>
              <a:off x="5075270" y="2092459"/>
              <a:ext cx="2041451" cy="6042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E92FD61-6DA6-410E-A460-8661C9FCAEDF}"/>
              </a:ext>
            </a:extLst>
          </p:cNvPr>
          <p:cNvSpPr txBox="1"/>
          <p:nvPr/>
        </p:nvSpPr>
        <p:spPr>
          <a:xfrm>
            <a:off x="792832" y="2207432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김태헌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0A7E0-4649-4149-9C1A-40FB28E685CF}"/>
              </a:ext>
            </a:extLst>
          </p:cNvPr>
          <p:cNvSpPr txBox="1"/>
          <p:nvPr/>
        </p:nvSpPr>
        <p:spPr>
          <a:xfrm>
            <a:off x="540234" y="3458825"/>
            <a:ext cx="1682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61A1AA-C01F-4FD0-BAF1-75B09F3267AA}"/>
              </a:ext>
            </a:extLst>
          </p:cNvPr>
          <p:cNvSpPr txBox="1"/>
          <p:nvPr/>
        </p:nvSpPr>
        <p:spPr>
          <a:xfrm>
            <a:off x="3168455" y="2207432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김지연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274E9-BD5D-4E97-9C9F-91F062DC1F8E}"/>
              </a:ext>
            </a:extLst>
          </p:cNvPr>
          <p:cNvSpPr txBox="1"/>
          <p:nvPr/>
        </p:nvSpPr>
        <p:spPr>
          <a:xfrm>
            <a:off x="2909859" y="3458825"/>
            <a:ext cx="1682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A20815-B360-4B1E-85A3-62B6AB453174}"/>
              </a:ext>
            </a:extLst>
          </p:cNvPr>
          <p:cNvSpPr txBox="1"/>
          <p:nvPr/>
        </p:nvSpPr>
        <p:spPr>
          <a:xfrm>
            <a:off x="7874019" y="2207432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이경현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52D78C-B1FC-429D-AC70-107D9C6D10D9}"/>
              </a:ext>
            </a:extLst>
          </p:cNvPr>
          <p:cNvSpPr txBox="1"/>
          <p:nvPr/>
        </p:nvSpPr>
        <p:spPr>
          <a:xfrm>
            <a:off x="7557921" y="3458825"/>
            <a:ext cx="1780911" cy="117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데이터수집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전처리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PPT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63A084-1DD6-4B82-B483-15FCA3A48B69}"/>
              </a:ext>
            </a:extLst>
          </p:cNvPr>
          <p:cNvSpPr txBox="1"/>
          <p:nvPr/>
        </p:nvSpPr>
        <p:spPr>
          <a:xfrm>
            <a:off x="10218176" y="2207432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황종민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934A90-DC10-4BD2-8469-BEB9AAE5A7D4}"/>
              </a:ext>
            </a:extLst>
          </p:cNvPr>
          <p:cNvSpPr txBox="1"/>
          <p:nvPr/>
        </p:nvSpPr>
        <p:spPr>
          <a:xfrm>
            <a:off x="9959313" y="3458825"/>
            <a:ext cx="1682895" cy="117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발표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C826BF-89EE-A821-D0D1-0EE3C9025322}"/>
              </a:ext>
            </a:extLst>
          </p:cNvPr>
          <p:cNvSpPr txBox="1"/>
          <p:nvPr/>
        </p:nvSpPr>
        <p:spPr>
          <a:xfrm>
            <a:off x="5521637" y="2207432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양현준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4B0231-9603-AE4D-1F34-D352CB7749C6}"/>
              </a:ext>
            </a:extLst>
          </p:cNvPr>
          <p:cNvSpPr txBox="1"/>
          <p:nvPr/>
        </p:nvSpPr>
        <p:spPr>
          <a:xfrm>
            <a:off x="5168628" y="3458825"/>
            <a:ext cx="1871721" cy="117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데이터수집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전처리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Yolov5</a:t>
            </a: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76345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630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2625503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76345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Q &amp; A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907" y="1175962"/>
            <a:ext cx="167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예상질문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6024" y="2249367"/>
            <a:ext cx="773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Q1)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생성 시에 발생한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에러한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부분들을 어떻게 처리함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A1)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품질 확인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하이퍼파라미터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튜닝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선택과 변형 실시함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9495A-922E-ED52-58D5-CC30D1FA7CEE}"/>
              </a:ext>
            </a:extLst>
          </p:cNvPr>
          <p:cNvSpPr txBox="1"/>
          <p:nvPr/>
        </p:nvSpPr>
        <p:spPr>
          <a:xfrm>
            <a:off x="1216024" y="3445884"/>
            <a:ext cx="1067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Q2)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모델이 예측하는 기간이 바뀌면 최적 모델도 바뀔 수 있는데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이에 대한 대응책은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A2)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기간마다 모델을 주기적으로 업데이트하며 새로운 데이터를 활용하여 모델을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재학습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A33AA-4DCB-F313-D197-B00E022E5489}"/>
              </a:ext>
            </a:extLst>
          </p:cNvPr>
          <p:cNvSpPr txBox="1"/>
          <p:nvPr/>
        </p:nvSpPr>
        <p:spPr>
          <a:xfrm>
            <a:off x="1216024" y="4722254"/>
            <a:ext cx="10365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Q3) Yolo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어떻게 결합할 계획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A3)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농장에서 농작물을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욜로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인식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농작물의 종류와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갯수를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실시간으로 파악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	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 예측 모델과 연계하여 해당 농작물의 예상 가격을 계산하고 화면에 표시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80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76345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1" y="159622"/>
            <a:ext cx="3209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 </a:t>
            </a:r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Process</a:t>
            </a:r>
            <a:endParaRPr lang="ko-KR" altLang="en-US" sz="4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5" name="표 29">
            <a:extLst>
              <a:ext uri="{FF2B5EF4-FFF2-40B4-BE49-F238E27FC236}">
                <a16:creationId xmlns:a16="http://schemas.microsoft.com/office/drawing/2014/main" id="{AFE5CCE6-15E9-2B90-6565-53CEC60A1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851321"/>
              </p:ext>
            </p:extLst>
          </p:nvPr>
        </p:nvGraphicFramePr>
        <p:xfrm>
          <a:off x="2031999" y="3110230"/>
          <a:ext cx="8128001" cy="207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57473312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6323213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81566577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133587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9725005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207866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740742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SUN</a:t>
                      </a:r>
                      <a:endParaRPr lang="ko-KR" altLang="en-US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MON</a:t>
                      </a:r>
                      <a:endParaRPr lang="ko-KR" altLang="en-US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TUE</a:t>
                      </a:r>
                      <a:endParaRPr lang="ko-KR" altLang="en-US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WED</a:t>
                      </a:r>
                      <a:endParaRPr lang="ko-KR" altLang="en-US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THU</a:t>
                      </a:r>
                      <a:endParaRPr lang="ko-KR" altLang="en-US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FIR</a:t>
                      </a:r>
                      <a:endParaRPr lang="ko-KR" altLang="en-US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SAT</a:t>
                      </a:r>
                      <a:endParaRPr lang="ko-KR" altLang="en-US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0891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20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21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22</a:t>
                      </a:r>
                      <a:endParaRPr lang="ko-KR" altLang="en-US" sz="1400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23</a:t>
                      </a:r>
                      <a:endParaRPr lang="ko-KR" altLang="en-US" sz="1400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24</a:t>
                      </a:r>
                      <a:endParaRPr lang="ko-KR" altLang="en-US" sz="1400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25</a:t>
                      </a:r>
                      <a:endParaRPr lang="ko-KR" altLang="en-US" sz="1400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26</a:t>
                      </a:r>
                      <a:endParaRPr lang="ko-KR" altLang="en-US" sz="1400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70520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27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28</a:t>
                      </a:r>
                      <a:endParaRPr lang="ko-KR" altLang="en-US" sz="1400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29</a:t>
                      </a:r>
                      <a:endParaRPr lang="ko-KR" altLang="en-US" sz="1400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30</a:t>
                      </a:r>
                      <a:endParaRPr lang="ko-KR" altLang="en-US" sz="1400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31</a:t>
                      </a:r>
                      <a:endParaRPr lang="ko-KR" altLang="en-US" sz="1400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gradFill flip="none" rotWithShape="1">
                      <a:gsLst>
                        <a:gs pos="67000">
                          <a:srgbClr val="D8D9DA"/>
                        </a:gs>
                        <a:gs pos="34000">
                          <a:srgbClr val="61677A"/>
                        </a:gs>
                        <a:gs pos="0">
                          <a:srgbClr val="61677A">
                            <a:alpha val="69804"/>
                          </a:srgbClr>
                        </a:gs>
                        <a:gs pos="100000">
                          <a:srgbClr val="D8D9DA"/>
                        </a:gs>
                        <a:gs pos="100000">
                          <a:srgbClr val="FFF6E0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76193755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71C674B3-BB8B-84BE-E080-CF24BD638DB1}"/>
              </a:ext>
            </a:extLst>
          </p:cNvPr>
          <p:cNvGrpSpPr/>
          <p:nvPr/>
        </p:nvGrpSpPr>
        <p:grpSpPr>
          <a:xfrm>
            <a:off x="4425350" y="3766589"/>
            <a:ext cx="1026543" cy="307777"/>
            <a:chOff x="4425350" y="2985539"/>
            <a:chExt cx="1026543" cy="30777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9013089-786D-1409-9055-8A286141506D}"/>
                </a:ext>
              </a:extLst>
            </p:cNvPr>
            <p:cNvSpPr/>
            <p:nvPr/>
          </p:nvSpPr>
          <p:spPr>
            <a:xfrm>
              <a:off x="4425350" y="2997968"/>
              <a:ext cx="1026543" cy="25418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E13DE4-C368-67F4-B246-16A011B17807}"/>
                </a:ext>
              </a:extLst>
            </p:cNvPr>
            <p:cNvSpPr txBox="1"/>
            <p:nvPr/>
          </p:nvSpPr>
          <p:spPr>
            <a:xfrm>
              <a:off x="4488629" y="2985539"/>
              <a:ext cx="899983" cy="3077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주제선정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0DC28CD-2945-C0D9-D94E-8084C1571FD2}"/>
              </a:ext>
            </a:extLst>
          </p:cNvPr>
          <p:cNvGrpSpPr/>
          <p:nvPr/>
        </p:nvGrpSpPr>
        <p:grpSpPr>
          <a:xfrm>
            <a:off x="4425350" y="4011132"/>
            <a:ext cx="2225616" cy="307777"/>
            <a:chOff x="4425350" y="3230082"/>
            <a:chExt cx="2225616" cy="30777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57386EE8-6489-2BFF-99A2-69FC30326C79}"/>
                </a:ext>
              </a:extLst>
            </p:cNvPr>
            <p:cNvSpPr/>
            <p:nvPr/>
          </p:nvSpPr>
          <p:spPr>
            <a:xfrm>
              <a:off x="4425350" y="3251051"/>
              <a:ext cx="2225616" cy="25418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DD305D-F341-E302-293F-23BEF8D46D94}"/>
                </a:ext>
              </a:extLst>
            </p:cNvPr>
            <p:cNvSpPr txBox="1"/>
            <p:nvPr/>
          </p:nvSpPr>
          <p:spPr>
            <a:xfrm>
              <a:off x="4681380" y="3230082"/>
              <a:ext cx="171355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수집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정제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16EA6CF-7DB4-60DF-DE80-F6F136E43E98}"/>
              </a:ext>
            </a:extLst>
          </p:cNvPr>
          <p:cNvGrpSpPr/>
          <p:nvPr/>
        </p:nvGrpSpPr>
        <p:grpSpPr>
          <a:xfrm>
            <a:off x="6667259" y="3754303"/>
            <a:ext cx="3489860" cy="307777"/>
            <a:chOff x="6667259" y="2973253"/>
            <a:chExt cx="3489860" cy="307777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E8D1EE3-4566-A619-0223-71F7B052E9AE}"/>
                </a:ext>
              </a:extLst>
            </p:cNvPr>
            <p:cNvSpPr/>
            <p:nvPr/>
          </p:nvSpPr>
          <p:spPr>
            <a:xfrm>
              <a:off x="6667259" y="2992142"/>
              <a:ext cx="3489860" cy="25418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36ECFA-6C69-C0F3-A19E-487AF45C830E}"/>
                </a:ext>
              </a:extLst>
            </p:cNvPr>
            <p:cNvSpPr txBox="1"/>
            <p:nvPr/>
          </p:nvSpPr>
          <p:spPr>
            <a:xfrm>
              <a:off x="7807019" y="2973253"/>
              <a:ext cx="10922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모델링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43D7BB1-F71B-2EA9-CC57-EC18FF985CCD}"/>
              </a:ext>
            </a:extLst>
          </p:cNvPr>
          <p:cNvGrpSpPr/>
          <p:nvPr/>
        </p:nvGrpSpPr>
        <p:grpSpPr>
          <a:xfrm>
            <a:off x="7805941" y="4011132"/>
            <a:ext cx="2351178" cy="307777"/>
            <a:chOff x="7805941" y="3230082"/>
            <a:chExt cx="2351178" cy="307777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F62D2A2-CAFB-5459-F4BD-05F1FBC29F3D}"/>
                </a:ext>
              </a:extLst>
            </p:cNvPr>
            <p:cNvSpPr/>
            <p:nvPr/>
          </p:nvSpPr>
          <p:spPr>
            <a:xfrm>
              <a:off x="7805941" y="3251051"/>
              <a:ext cx="2351178" cy="254189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2B51B3-6458-31AD-E498-78E41885E01B}"/>
                </a:ext>
              </a:extLst>
            </p:cNvPr>
            <p:cNvSpPr txBox="1"/>
            <p:nvPr/>
          </p:nvSpPr>
          <p:spPr>
            <a:xfrm>
              <a:off x="8248859" y="3230082"/>
              <a:ext cx="1542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PPT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발표 준비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922D8FB-9A74-6F6B-7875-8A3410348CC8}"/>
              </a:ext>
            </a:extLst>
          </p:cNvPr>
          <p:cNvGrpSpPr/>
          <p:nvPr/>
        </p:nvGrpSpPr>
        <p:grpSpPr>
          <a:xfrm>
            <a:off x="3232031" y="4621531"/>
            <a:ext cx="1026543" cy="307777"/>
            <a:chOff x="3232031" y="3840481"/>
            <a:chExt cx="1026543" cy="307777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B48A379D-FE01-5384-2FEF-C1E900CC9E6C}"/>
                </a:ext>
              </a:extLst>
            </p:cNvPr>
            <p:cNvSpPr/>
            <p:nvPr/>
          </p:nvSpPr>
          <p:spPr>
            <a:xfrm>
              <a:off x="3232031" y="3840481"/>
              <a:ext cx="1026543" cy="25418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BCE503-454C-6914-30EB-A527DDF8C50D}"/>
                </a:ext>
              </a:extLst>
            </p:cNvPr>
            <p:cNvSpPr txBox="1"/>
            <p:nvPr/>
          </p:nvSpPr>
          <p:spPr>
            <a:xfrm>
              <a:off x="3463510" y="3840481"/>
              <a:ext cx="5635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발표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539F8A4-268A-D486-7ADB-9D0E83A719B2}"/>
              </a:ext>
            </a:extLst>
          </p:cNvPr>
          <p:cNvSpPr txBox="1"/>
          <p:nvPr/>
        </p:nvSpPr>
        <p:spPr>
          <a:xfrm>
            <a:off x="2031998" y="2397624"/>
            <a:ext cx="8125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2023-08</a:t>
            </a:r>
            <a:endParaRPr lang="ko-KR" altLang="en-US"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32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972713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11" name="object 4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046" y="2680182"/>
            <a:ext cx="1646194" cy="432867"/>
          </a:xfrm>
          <a:prstGeom prst="rect">
            <a:avLst/>
          </a:prstGeom>
        </p:spPr>
      </p:pic>
      <p:pic>
        <p:nvPicPr>
          <p:cNvPr id="12" name="object 4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11340" y="3071875"/>
            <a:ext cx="1324355" cy="323088"/>
          </a:xfrm>
          <a:prstGeom prst="rect">
            <a:avLst/>
          </a:prstGeom>
        </p:spPr>
      </p:pic>
      <p:pic>
        <p:nvPicPr>
          <p:cNvPr id="13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1435" y="3033501"/>
            <a:ext cx="1245514" cy="402287"/>
          </a:xfrm>
          <a:prstGeom prst="rect">
            <a:avLst/>
          </a:prstGeom>
        </p:spPr>
      </p:pic>
      <p:pic>
        <p:nvPicPr>
          <p:cNvPr id="14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70841" y="4230606"/>
            <a:ext cx="1267837" cy="367826"/>
          </a:xfrm>
          <a:prstGeom prst="rect">
            <a:avLst/>
          </a:prstGeom>
        </p:spPr>
      </p:pic>
      <p:pic>
        <p:nvPicPr>
          <p:cNvPr id="15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21803" y="4197237"/>
            <a:ext cx="1197309" cy="410062"/>
          </a:xfrm>
          <a:prstGeom prst="rect">
            <a:avLst/>
          </a:prstGeom>
        </p:spPr>
      </p:pic>
      <p:pic>
        <p:nvPicPr>
          <p:cNvPr id="16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61805" y="5553357"/>
            <a:ext cx="1215743" cy="240109"/>
          </a:xfrm>
          <a:prstGeom prst="rect">
            <a:avLst/>
          </a:prstGeom>
        </p:spPr>
      </p:pic>
      <p:pic>
        <p:nvPicPr>
          <p:cNvPr id="17" name="object 5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66570" y="5499028"/>
            <a:ext cx="1044936" cy="246475"/>
          </a:xfrm>
          <a:prstGeom prst="rect">
            <a:avLst/>
          </a:prstGeom>
        </p:spPr>
      </p:pic>
      <p:sp>
        <p:nvSpPr>
          <p:cNvPr id="18" name="object 3"/>
          <p:cNvSpPr/>
          <p:nvPr/>
        </p:nvSpPr>
        <p:spPr>
          <a:xfrm>
            <a:off x="298875" y="3626611"/>
            <a:ext cx="2781300" cy="2404872"/>
          </a:xfrm>
          <a:custGeom>
            <a:avLst/>
            <a:gdLst/>
            <a:ahLst/>
            <a:cxnLst/>
            <a:rect l="l" t="t" r="r" b="b"/>
            <a:pathLst>
              <a:path w="2781300" h="3512820">
                <a:moveTo>
                  <a:pt x="0" y="3512820"/>
                </a:moveTo>
                <a:lnTo>
                  <a:pt x="2781300" y="3512820"/>
                </a:lnTo>
                <a:lnTo>
                  <a:pt x="2781300" y="0"/>
                </a:lnTo>
                <a:lnTo>
                  <a:pt x="0" y="0"/>
                </a:lnTo>
                <a:lnTo>
                  <a:pt x="0" y="3512820"/>
                </a:lnTo>
                <a:close/>
              </a:path>
            </a:pathLst>
          </a:custGeom>
          <a:ln w="12700">
            <a:solidFill>
              <a:srgbClr val="8496A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4"/>
          <p:cNvSpPr/>
          <p:nvPr/>
        </p:nvSpPr>
        <p:spPr>
          <a:xfrm>
            <a:off x="298875" y="3404107"/>
            <a:ext cx="2781300" cy="346075"/>
          </a:xfrm>
          <a:custGeom>
            <a:avLst/>
            <a:gdLst/>
            <a:ahLst/>
            <a:cxnLst/>
            <a:rect l="l" t="t" r="r" b="b"/>
            <a:pathLst>
              <a:path w="2781300" h="346075">
                <a:moveTo>
                  <a:pt x="2781300" y="0"/>
                </a:moveTo>
                <a:lnTo>
                  <a:pt x="0" y="0"/>
                </a:lnTo>
                <a:lnTo>
                  <a:pt x="0" y="345948"/>
                </a:lnTo>
                <a:lnTo>
                  <a:pt x="2781300" y="345948"/>
                </a:lnTo>
                <a:lnTo>
                  <a:pt x="27813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object 5"/>
          <p:cNvSpPr/>
          <p:nvPr/>
        </p:nvSpPr>
        <p:spPr>
          <a:xfrm>
            <a:off x="298875" y="3404107"/>
            <a:ext cx="2781300" cy="346075"/>
          </a:xfrm>
          <a:custGeom>
            <a:avLst/>
            <a:gdLst/>
            <a:ahLst/>
            <a:cxnLst/>
            <a:rect l="l" t="t" r="r" b="b"/>
            <a:pathLst>
              <a:path w="2781300" h="346075">
                <a:moveTo>
                  <a:pt x="0" y="345948"/>
                </a:moveTo>
                <a:lnTo>
                  <a:pt x="2781300" y="345948"/>
                </a:lnTo>
                <a:lnTo>
                  <a:pt x="278130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270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object 17"/>
          <p:cNvGrpSpPr/>
          <p:nvPr/>
        </p:nvGrpSpPr>
        <p:grpSpPr>
          <a:xfrm>
            <a:off x="292525" y="2097786"/>
            <a:ext cx="2794000" cy="1201420"/>
            <a:chOff x="848613" y="1447546"/>
            <a:chExt cx="2794000" cy="1201420"/>
          </a:xfrm>
        </p:grpSpPr>
        <p:sp>
          <p:nvSpPr>
            <p:cNvPr id="26" name="object 18"/>
            <p:cNvSpPr/>
            <p:nvPr/>
          </p:nvSpPr>
          <p:spPr>
            <a:xfrm>
              <a:off x="854963" y="1473708"/>
              <a:ext cx="2781300" cy="1169035"/>
            </a:xfrm>
            <a:custGeom>
              <a:avLst/>
              <a:gdLst/>
              <a:ahLst/>
              <a:cxnLst/>
              <a:rect l="l" t="t" r="r" b="b"/>
              <a:pathLst>
                <a:path w="2781300" h="1169035">
                  <a:moveTo>
                    <a:pt x="0" y="1168908"/>
                  </a:moveTo>
                  <a:lnTo>
                    <a:pt x="2781300" y="1168908"/>
                  </a:lnTo>
                  <a:lnTo>
                    <a:pt x="2781300" y="0"/>
                  </a:lnTo>
                  <a:lnTo>
                    <a:pt x="0" y="0"/>
                  </a:lnTo>
                  <a:lnTo>
                    <a:pt x="0" y="1168908"/>
                  </a:lnTo>
                  <a:close/>
                </a:path>
              </a:pathLst>
            </a:custGeom>
            <a:ln w="12700">
              <a:solidFill>
                <a:srgbClr val="8496A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object 19"/>
            <p:cNvSpPr/>
            <p:nvPr/>
          </p:nvSpPr>
          <p:spPr>
            <a:xfrm>
              <a:off x="854963" y="1453896"/>
              <a:ext cx="2781300" cy="346075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2781300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2781300" y="345948"/>
                  </a:lnTo>
                  <a:lnTo>
                    <a:pt x="27813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8" name="object 20"/>
            <p:cNvSpPr/>
            <p:nvPr/>
          </p:nvSpPr>
          <p:spPr>
            <a:xfrm>
              <a:off x="854963" y="1453896"/>
              <a:ext cx="2781300" cy="346075"/>
            </a:xfrm>
            <a:custGeom>
              <a:avLst/>
              <a:gdLst/>
              <a:ahLst/>
              <a:cxnLst/>
              <a:rect l="l" t="t" r="r" b="b"/>
              <a:pathLst>
                <a:path w="2781300" h="346075">
                  <a:moveTo>
                    <a:pt x="0" y="345948"/>
                  </a:moveTo>
                  <a:lnTo>
                    <a:pt x="2781300" y="345948"/>
                  </a:lnTo>
                  <a:lnTo>
                    <a:pt x="2781300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127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9" name="object 21"/>
          <p:cNvSpPr txBox="1"/>
          <p:nvPr/>
        </p:nvSpPr>
        <p:spPr>
          <a:xfrm>
            <a:off x="305225" y="2097786"/>
            <a:ext cx="2768600" cy="276358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60325" rIns="0" bIns="0" rtlCol="0">
            <a:spAutoFit/>
          </a:bodyPr>
          <a:lstStyle/>
          <a:p>
            <a:pPr marL="650240" marR="0" lvl="0" indent="0" algn="l" defTabSz="914400" rtl="0" eaLnBrk="1" fontAlgn="auto" latinLnBrk="1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언어</a:t>
            </a:r>
            <a:r>
              <a:rPr kumimoji="0" sz="1400" b="1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 </a:t>
            </a:r>
            <a:r>
              <a:rPr kumimoji="0" sz="14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(Langua</a:t>
            </a:r>
            <a:r>
              <a:rPr kumimoji="0" sz="1400" b="1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g</a:t>
            </a:r>
            <a:r>
              <a:rPr kumimoji="0" sz="1400" b="1" i="0" u="none" strike="noStrike" kern="1200" cap="none" spc="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e</a:t>
            </a:r>
            <a:r>
              <a:rPr kumimoji="0" sz="1400" b="1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</a:endParaRPr>
          </a:p>
        </p:txBody>
      </p:sp>
      <p:sp>
        <p:nvSpPr>
          <p:cNvPr id="30" name="object 22"/>
          <p:cNvSpPr/>
          <p:nvPr/>
        </p:nvSpPr>
        <p:spPr>
          <a:xfrm>
            <a:off x="3246291" y="2123949"/>
            <a:ext cx="4753610" cy="3907534"/>
          </a:xfrm>
          <a:custGeom>
            <a:avLst/>
            <a:gdLst/>
            <a:ahLst/>
            <a:cxnLst/>
            <a:rect l="l" t="t" r="r" b="b"/>
            <a:pathLst>
              <a:path w="4753609" h="5015865">
                <a:moveTo>
                  <a:pt x="0" y="5015484"/>
                </a:moveTo>
                <a:lnTo>
                  <a:pt x="4753356" y="5015484"/>
                </a:lnTo>
                <a:lnTo>
                  <a:pt x="4753356" y="0"/>
                </a:lnTo>
                <a:lnTo>
                  <a:pt x="0" y="0"/>
                </a:lnTo>
                <a:lnTo>
                  <a:pt x="0" y="5015484"/>
                </a:lnTo>
                <a:close/>
              </a:path>
            </a:pathLst>
          </a:custGeom>
          <a:ln w="12700">
            <a:solidFill>
              <a:srgbClr val="8496A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object 23"/>
          <p:cNvSpPr txBox="1"/>
          <p:nvPr/>
        </p:nvSpPr>
        <p:spPr>
          <a:xfrm>
            <a:off x="3252641" y="2097786"/>
            <a:ext cx="4740910" cy="273793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57785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분석</a:t>
            </a:r>
            <a:r>
              <a:rPr kumimoji="0" sz="1400" b="1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 </a:t>
            </a:r>
            <a:r>
              <a:rPr kumimoji="0" sz="1400" b="1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(Alan</a:t>
            </a:r>
            <a:r>
              <a:rPr kumimoji="0" sz="1400" b="1" i="0" u="none" strike="noStrike" kern="120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ysis</a:t>
            </a:r>
            <a:r>
              <a:rPr kumimoji="0" sz="1400" b="1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</a:endParaRPr>
          </a:p>
        </p:txBody>
      </p:sp>
      <p:sp>
        <p:nvSpPr>
          <p:cNvPr id="32" name="object 24"/>
          <p:cNvSpPr/>
          <p:nvPr/>
        </p:nvSpPr>
        <p:spPr>
          <a:xfrm>
            <a:off x="3372783" y="2578100"/>
            <a:ext cx="4529455" cy="1035051"/>
          </a:xfrm>
          <a:custGeom>
            <a:avLst/>
            <a:gdLst/>
            <a:ahLst/>
            <a:cxnLst/>
            <a:rect l="l" t="t" r="r" b="b"/>
            <a:pathLst>
              <a:path w="4529455" h="1035050">
                <a:moveTo>
                  <a:pt x="0" y="1034796"/>
                </a:moveTo>
                <a:lnTo>
                  <a:pt x="4529328" y="1034796"/>
                </a:lnTo>
                <a:lnTo>
                  <a:pt x="4529328" y="0"/>
                </a:lnTo>
                <a:lnTo>
                  <a:pt x="0" y="0"/>
                </a:lnTo>
                <a:lnTo>
                  <a:pt x="0" y="1034796"/>
                </a:lnTo>
                <a:close/>
              </a:path>
            </a:pathLst>
          </a:custGeom>
          <a:ln w="12700">
            <a:solidFill>
              <a:srgbClr val="B7C7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object 25"/>
          <p:cNvSpPr txBox="1"/>
          <p:nvPr/>
        </p:nvSpPr>
        <p:spPr>
          <a:xfrm>
            <a:off x="3379133" y="2584450"/>
            <a:ext cx="1717675" cy="272510"/>
          </a:xfrm>
          <a:prstGeom prst="rect">
            <a:avLst/>
          </a:prstGeom>
          <a:solidFill>
            <a:srgbClr val="B7C7FF">
              <a:alpha val="45097"/>
            </a:srgbClr>
          </a:solidFill>
        </p:spPr>
        <p:txBody>
          <a:bodyPr vert="horz" wrap="square" lIns="0" tIns="56515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크롤링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</a:endParaRPr>
          </a:p>
        </p:txBody>
      </p:sp>
      <p:sp>
        <p:nvSpPr>
          <p:cNvPr id="34" name="object 26"/>
          <p:cNvSpPr/>
          <p:nvPr/>
        </p:nvSpPr>
        <p:spPr>
          <a:xfrm>
            <a:off x="3372783" y="3721100"/>
            <a:ext cx="4529455" cy="1035051"/>
          </a:xfrm>
          <a:custGeom>
            <a:avLst/>
            <a:gdLst/>
            <a:ahLst/>
            <a:cxnLst/>
            <a:rect l="l" t="t" r="r" b="b"/>
            <a:pathLst>
              <a:path w="4529455" h="1035050">
                <a:moveTo>
                  <a:pt x="0" y="1034795"/>
                </a:moveTo>
                <a:lnTo>
                  <a:pt x="4529328" y="1034795"/>
                </a:lnTo>
                <a:lnTo>
                  <a:pt x="4529328" y="0"/>
                </a:lnTo>
                <a:lnTo>
                  <a:pt x="0" y="0"/>
                </a:lnTo>
                <a:lnTo>
                  <a:pt x="0" y="1034795"/>
                </a:lnTo>
                <a:close/>
              </a:path>
            </a:pathLst>
          </a:custGeom>
          <a:ln w="12700">
            <a:solidFill>
              <a:srgbClr val="B7C7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object 27"/>
          <p:cNvSpPr txBox="1"/>
          <p:nvPr/>
        </p:nvSpPr>
        <p:spPr>
          <a:xfrm>
            <a:off x="3379133" y="3727450"/>
            <a:ext cx="1717675" cy="273793"/>
          </a:xfrm>
          <a:prstGeom prst="rect">
            <a:avLst/>
          </a:prstGeom>
          <a:solidFill>
            <a:srgbClr val="B7C7FF">
              <a:alpha val="45097"/>
            </a:srgbClr>
          </a:solidFill>
        </p:spPr>
        <p:txBody>
          <a:bodyPr vert="horz" wrap="square" lIns="0" tIns="57785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전처리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</a:endParaRPr>
          </a:p>
        </p:txBody>
      </p:sp>
      <p:sp>
        <p:nvSpPr>
          <p:cNvPr id="36" name="object 28"/>
          <p:cNvSpPr/>
          <p:nvPr/>
        </p:nvSpPr>
        <p:spPr>
          <a:xfrm>
            <a:off x="3372783" y="4862574"/>
            <a:ext cx="4529455" cy="1083946"/>
          </a:xfrm>
          <a:custGeom>
            <a:avLst/>
            <a:gdLst/>
            <a:ahLst/>
            <a:cxnLst/>
            <a:rect l="l" t="t" r="r" b="b"/>
            <a:pathLst>
              <a:path w="4529455" h="1083945">
                <a:moveTo>
                  <a:pt x="0" y="1083564"/>
                </a:moveTo>
                <a:lnTo>
                  <a:pt x="4529328" y="1083564"/>
                </a:lnTo>
                <a:lnTo>
                  <a:pt x="4529328" y="0"/>
                </a:lnTo>
                <a:lnTo>
                  <a:pt x="0" y="0"/>
                </a:lnTo>
                <a:lnTo>
                  <a:pt x="0" y="1083564"/>
                </a:lnTo>
                <a:close/>
              </a:path>
            </a:pathLst>
          </a:custGeom>
          <a:ln w="12699">
            <a:solidFill>
              <a:srgbClr val="B7C7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object 29"/>
          <p:cNvSpPr txBox="1"/>
          <p:nvPr/>
        </p:nvSpPr>
        <p:spPr>
          <a:xfrm>
            <a:off x="3379133" y="4868925"/>
            <a:ext cx="1717675" cy="276999"/>
          </a:xfrm>
          <a:prstGeom prst="rect">
            <a:avLst/>
          </a:prstGeom>
          <a:solidFill>
            <a:srgbClr val="B7C7FF">
              <a:alpha val="45097"/>
            </a:srgbClr>
          </a:solidFill>
        </p:spPr>
        <p:txBody>
          <a:bodyPr vert="horz" wrap="square" lIns="0" tIns="6096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시각화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</a:endParaRPr>
          </a:p>
        </p:txBody>
      </p:sp>
      <p:pic>
        <p:nvPicPr>
          <p:cNvPr id="38" name="object 37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1858" y="4873095"/>
            <a:ext cx="360000" cy="360000"/>
          </a:xfrm>
          <a:prstGeom prst="rect">
            <a:avLst/>
          </a:prstGeom>
        </p:spPr>
      </p:pic>
      <p:sp>
        <p:nvSpPr>
          <p:cNvPr id="39" name="object 6"/>
          <p:cNvSpPr txBox="1"/>
          <p:nvPr/>
        </p:nvSpPr>
        <p:spPr>
          <a:xfrm>
            <a:off x="305225" y="3444747"/>
            <a:ext cx="27686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툴</a:t>
            </a:r>
            <a:r>
              <a:rPr kumimoji="0" sz="1400" b="1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 </a:t>
            </a:r>
            <a:r>
              <a:rPr kumimoji="0" sz="1400" b="1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(</a:t>
            </a:r>
            <a:r>
              <a:rPr kumimoji="0" sz="1400" b="1" i="0" u="none" strike="noStrike" kern="1200" cap="none" spc="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T</a:t>
            </a:r>
            <a:r>
              <a:rPr kumimoji="0" sz="14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oo</a:t>
            </a:r>
            <a:r>
              <a:rPr kumimoji="0" sz="14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l</a:t>
            </a:r>
            <a:r>
              <a:rPr kumimoji="0" sz="1400" b="1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</a:endParaRPr>
          </a:p>
        </p:txBody>
      </p:sp>
      <p:pic>
        <p:nvPicPr>
          <p:cNvPr id="40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7115" y="5553357"/>
            <a:ext cx="1080000" cy="36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83" y="3908442"/>
            <a:ext cx="689990" cy="689990"/>
          </a:xfrm>
          <a:prstGeom prst="rect">
            <a:avLst/>
          </a:prstGeom>
        </p:spPr>
      </p:pic>
      <p:pic>
        <p:nvPicPr>
          <p:cNvPr id="42" name="그림 41"/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8" y="3937800"/>
            <a:ext cx="1305161" cy="6317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000" y="159622"/>
            <a:ext cx="630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기술</a:t>
            </a: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78" y="5488977"/>
            <a:ext cx="1080000" cy="360000"/>
          </a:xfrm>
          <a:prstGeom prst="rect">
            <a:avLst/>
          </a:prstGeom>
        </p:spPr>
      </p:pic>
      <p:sp>
        <p:nvSpPr>
          <p:cNvPr id="50" name="object 22"/>
          <p:cNvSpPr/>
          <p:nvPr/>
        </p:nvSpPr>
        <p:spPr>
          <a:xfrm>
            <a:off x="8028730" y="2121790"/>
            <a:ext cx="3980390" cy="3907534"/>
          </a:xfrm>
          <a:custGeom>
            <a:avLst/>
            <a:gdLst/>
            <a:ahLst/>
            <a:cxnLst/>
            <a:rect l="l" t="t" r="r" b="b"/>
            <a:pathLst>
              <a:path w="4753609" h="5015865">
                <a:moveTo>
                  <a:pt x="0" y="5015484"/>
                </a:moveTo>
                <a:lnTo>
                  <a:pt x="4753356" y="5015484"/>
                </a:lnTo>
                <a:lnTo>
                  <a:pt x="4753356" y="0"/>
                </a:lnTo>
                <a:lnTo>
                  <a:pt x="0" y="0"/>
                </a:lnTo>
                <a:lnTo>
                  <a:pt x="0" y="5015484"/>
                </a:lnTo>
                <a:close/>
              </a:path>
            </a:pathLst>
          </a:custGeom>
          <a:ln w="12700">
            <a:solidFill>
              <a:srgbClr val="8496A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object 23"/>
          <p:cNvSpPr txBox="1"/>
          <p:nvPr/>
        </p:nvSpPr>
        <p:spPr>
          <a:xfrm>
            <a:off x="8034047" y="2095627"/>
            <a:ext cx="3969756" cy="273793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57785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ML / DL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</a:endParaRPr>
          </a:p>
        </p:txBody>
      </p:sp>
      <p:sp>
        <p:nvSpPr>
          <p:cNvPr id="52" name="object 24"/>
          <p:cNvSpPr/>
          <p:nvPr/>
        </p:nvSpPr>
        <p:spPr>
          <a:xfrm>
            <a:off x="8134647" y="2575942"/>
            <a:ext cx="3792696" cy="1745908"/>
          </a:xfrm>
          <a:custGeom>
            <a:avLst/>
            <a:gdLst/>
            <a:ahLst/>
            <a:cxnLst/>
            <a:rect l="l" t="t" r="r" b="b"/>
            <a:pathLst>
              <a:path w="4529455" h="1035050">
                <a:moveTo>
                  <a:pt x="0" y="1034796"/>
                </a:moveTo>
                <a:lnTo>
                  <a:pt x="4529328" y="1034796"/>
                </a:lnTo>
                <a:lnTo>
                  <a:pt x="4529328" y="0"/>
                </a:lnTo>
                <a:lnTo>
                  <a:pt x="0" y="0"/>
                </a:lnTo>
                <a:lnTo>
                  <a:pt x="0" y="1034796"/>
                </a:lnTo>
                <a:close/>
              </a:path>
            </a:pathLst>
          </a:custGeom>
          <a:ln w="12700">
            <a:solidFill>
              <a:srgbClr val="B7C7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object 25"/>
          <p:cNvSpPr txBox="1"/>
          <p:nvPr/>
        </p:nvSpPr>
        <p:spPr>
          <a:xfrm>
            <a:off x="8139964" y="2582291"/>
            <a:ext cx="1438279" cy="272510"/>
          </a:xfrm>
          <a:prstGeom prst="rect">
            <a:avLst/>
          </a:prstGeom>
          <a:solidFill>
            <a:srgbClr val="B7C7FF">
              <a:alpha val="45097"/>
            </a:srgbClr>
          </a:solidFill>
        </p:spPr>
        <p:txBody>
          <a:bodyPr vert="horz" wrap="square" lIns="0" tIns="56515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ML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</a:endParaRPr>
          </a:p>
        </p:txBody>
      </p:sp>
      <p:sp>
        <p:nvSpPr>
          <p:cNvPr id="54" name="object 26"/>
          <p:cNvSpPr/>
          <p:nvPr/>
        </p:nvSpPr>
        <p:spPr>
          <a:xfrm>
            <a:off x="8134647" y="4321849"/>
            <a:ext cx="3792696" cy="1624671"/>
          </a:xfrm>
          <a:custGeom>
            <a:avLst/>
            <a:gdLst/>
            <a:ahLst/>
            <a:cxnLst/>
            <a:rect l="l" t="t" r="r" b="b"/>
            <a:pathLst>
              <a:path w="4529455" h="1035050">
                <a:moveTo>
                  <a:pt x="0" y="1034795"/>
                </a:moveTo>
                <a:lnTo>
                  <a:pt x="4529328" y="1034795"/>
                </a:lnTo>
                <a:lnTo>
                  <a:pt x="4529328" y="0"/>
                </a:lnTo>
                <a:lnTo>
                  <a:pt x="0" y="0"/>
                </a:lnTo>
                <a:lnTo>
                  <a:pt x="0" y="1034795"/>
                </a:lnTo>
                <a:close/>
              </a:path>
            </a:pathLst>
          </a:custGeom>
          <a:ln w="12700">
            <a:solidFill>
              <a:srgbClr val="B7C7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object 27"/>
          <p:cNvSpPr txBox="1"/>
          <p:nvPr/>
        </p:nvSpPr>
        <p:spPr>
          <a:xfrm>
            <a:off x="8139964" y="4311377"/>
            <a:ext cx="1438279" cy="273793"/>
          </a:xfrm>
          <a:prstGeom prst="rect">
            <a:avLst/>
          </a:prstGeom>
          <a:solidFill>
            <a:srgbClr val="B7C7FF">
              <a:alpha val="45097"/>
            </a:srgbClr>
          </a:solidFill>
        </p:spPr>
        <p:txBody>
          <a:bodyPr vert="horz" wrap="square" lIns="0" tIns="57785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70" normalizeH="0" baseline="0" noProof="0" dirty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</a:rPr>
              <a:t>DL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4817" y="3294444"/>
            <a:ext cx="1028571" cy="54000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779" y="3188442"/>
            <a:ext cx="1779545" cy="72000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98" y="4919084"/>
            <a:ext cx="491949" cy="72000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703" y="4880531"/>
            <a:ext cx="286091" cy="708721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250" y="4978761"/>
            <a:ext cx="314301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6" name="직사각형 5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80362" y="3075057"/>
            <a:ext cx="483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Part.1 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주제선정배경</a:t>
            </a:r>
          </a:p>
        </p:txBody>
      </p:sp>
    </p:spTree>
    <p:extLst>
      <p:ext uri="{BB962C8B-B14F-4D97-AF65-F5344CB8AC3E}">
        <p14:creationId xmlns:p14="http://schemas.microsoft.com/office/powerpoint/2010/main" val="3456192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81"/>
          <a:stretch/>
        </p:blipFill>
        <p:spPr>
          <a:xfrm>
            <a:off x="0" y="-8792"/>
            <a:ext cx="12192000" cy="98513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-52754"/>
            <a:ext cx="12192000" cy="1040579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30026" y="1687858"/>
            <a:ext cx="7000875" cy="3824867"/>
            <a:chOff x="2875546" y="1862254"/>
            <a:chExt cx="7000875" cy="3824867"/>
          </a:xfrm>
        </p:grpSpPr>
        <p:grpSp>
          <p:nvGrpSpPr>
            <p:cNvPr id="66" name="그룹 65"/>
            <p:cNvGrpSpPr/>
            <p:nvPr/>
          </p:nvGrpSpPr>
          <p:grpSpPr>
            <a:xfrm>
              <a:off x="2875546" y="1862254"/>
              <a:ext cx="6045429" cy="3824867"/>
              <a:chOff x="6458527" y="1589018"/>
              <a:chExt cx="7264419" cy="4679877"/>
            </a:xfrm>
          </p:grpSpPr>
          <p:sp>
            <p:nvSpPr>
              <p:cNvPr id="67" name="직각 삼각형 66"/>
              <p:cNvSpPr/>
              <p:nvPr/>
            </p:nvSpPr>
            <p:spPr>
              <a:xfrm>
                <a:off x="6458529" y="1642652"/>
                <a:ext cx="4625916" cy="4625917"/>
              </a:xfrm>
              <a:prstGeom prst="rt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자유형 67"/>
              <p:cNvSpPr/>
              <p:nvPr/>
            </p:nvSpPr>
            <p:spPr>
              <a:xfrm>
                <a:off x="6458529" y="1626574"/>
                <a:ext cx="4625916" cy="4625917"/>
              </a:xfrm>
              <a:custGeom>
                <a:avLst/>
                <a:gdLst>
                  <a:gd name="connsiteX0" fmla="*/ 0 w 4625916"/>
                  <a:gd name="connsiteY0" fmla="*/ 840388 h 4625916"/>
                  <a:gd name="connsiteX1" fmla="*/ 840388 w 4625916"/>
                  <a:gd name="connsiteY1" fmla="*/ 840388 h 4625916"/>
                  <a:gd name="connsiteX2" fmla="*/ 4625916 w 4625916"/>
                  <a:gd name="connsiteY2" fmla="*/ 4625916 h 4625916"/>
                  <a:gd name="connsiteX3" fmla="*/ 0 w 4625916"/>
                  <a:gd name="connsiteY3" fmla="*/ 4625916 h 4625916"/>
                  <a:gd name="connsiteX4" fmla="*/ 0 w 4625916"/>
                  <a:gd name="connsiteY4" fmla="*/ 0 h 4625916"/>
                  <a:gd name="connsiteX5" fmla="*/ 4503 w 4625916"/>
                  <a:gd name="connsiteY5" fmla="*/ 4503 h 4625916"/>
                  <a:gd name="connsiteX6" fmla="*/ 0 w 4625916"/>
                  <a:gd name="connsiteY6" fmla="*/ 4503 h 462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25916" h="4625916">
                    <a:moveTo>
                      <a:pt x="0" y="840388"/>
                    </a:moveTo>
                    <a:lnTo>
                      <a:pt x="840388" y="840388"/>
                    </a:lnTo>
                    <a:lnTo>
                      <a:pt x="4625916" y="4625916"/>
                    </a:lnTo>
                    <a:lnTo>
                      <a:pt x="0" y="4625916"/>
                    </a:lnTo>
                    <a:close/>
                    <a:moveTo>
                      <a:pt x="0" y="0"/>
                    </a:moveTo>
                    <a:lnTo>
                      <a:pt x="4503" y="4503"/>
                    </a:lnTo>
                    <a:lnTo>
                      <a:pt x="0" y="4503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6458529" y="1589018"/>
                <a:ext cx="4625916" cy="4625917"/>
              </a:xfrm>
              <a:custGeom>
                <a:avLst/>
                <a:gdLst>
                  <a:gd name="connsiteX0" fmla="*/ 0 w 4625916"/>
                  <a:gd name="connsiteY0" fmla="*/ 1840722 h 4625916"/>
                  <a:gd name="connsiteX1" fmla="*/ 1840722 w 4625916"/>
                  <a:gd name="connsiteY1" fmla="*/ 1840722 h 4625916"/>
                  <a:gd name="connsiteX2" fmla="*/ 4625916 w 4625916"/>
                  <a:gd name="connsiteY2" fmla="*/ 4625916 h 4625916"/>
                  <a:gd name="connsiteX3" fmla="*/ 0 w 4625916"/>
                  <a:gd name="connsiteY3" fmla="*/ 4625916 h 4625916"/>
                  <a:gd name="connsiteX4" fmla="*/ 0 w 4625916"/>
                  <a:gd name="connsiteY4" fmla="*/ 0 h 4625916"/>
                  <a:gd name="connsiteX5" fmla="*/ 15690 w 4625916"/>
                  <a:gd name="connsiteY5" fmla="*/ 15690 h 4625916"/>
                  <a:gd name="connsiteX6" fmla="*/ 0 w 4625916"/>
                  <a:gd name="connsiteY6" fmla="*/ 15690 h 462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25916" h="4625916">
                    <a:moveTo>
                      <a:pt x="0" y="1840722"/>
                    </a:moveTo>
                    <a:lnTo>
                      <a:pt x="1840722" y="1840722"/>
                    </a:lnTo>
                    <a:lnTo>
                      <a:pt x="4625916" y="4625916"/>
                    </a:lnTo>
                    <a:lnTo>
                      <a:pt x="0" y="4625916"/>
                    </a:lnTo>
                    <a:close/>
                    <a:moveTo>
                      <a:pt x="0" y="0"/>
                    </a:moveTo>
                    <a:lnTo>
                      <a:pt x="15690" y="15690"/>
                    </a:lnTo>
                    <a:lnTo>
                      <a:pt x="0" y="1569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자유형 69"/>
              <p:cNvSpPr/>
              <p:nvPr/>
            </p:nvSpPr>
            <p:spPr>
              <a:xfrm>
                <a:off x="6458529" y="4325823"/>
                <a:ext cx="4711042" cy="1938243"/>
              </a:xfrm>
              <a:custGeom>
                <a:avLst/>
                <a:gdLst>
                  <a:gd name="connsiteX0" fmla="*/ 0 w 4625916"/>
                  <a:gd name="connsiteY0" fmla="*/ 0 h 1938243"/>
                  <a:gd name="connsiteX1" fmla="*/ 2687673 w 4625916"/>
                  <a:gd name="connsiteY1" fmla="*/ 0 h 1938243"/>
                  <a:gd name="connsiteX2" fmla="*/ 4625916 w 4625916"/>
                  <a:gd name="connsiteY2" fmla="*/ 1938243 h 1938243"/>
                  <a:gd name="connsiteX3" fmla="*/ 0 w 4625916"/>
                  <a:gd name="connsiteY3" fmla="*/ 1938243 h 1938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5916" h="1938243">
                    <a:moveTo>
                      <a:pt x="0" y="0"/>
                    </a:moveTo>
                    <a:lnTo>
                      <a:pt x="2687673" y="0"/>
                    </a:lnTo>
                    <a:lnTo>
                      <a:pt x="4625916" y="1938243"/>
                    </a:lnTo>
                    <a:lnTo>
                      <a:pt x="0" y="1938243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자유형 70"/>
              <p:cNvSpPr/>
              <p:nvPr/>
            </p:nvSpPr>
            <p:spPr>
              <a:xfrm>
                <a:off x="6458529" y="4458163"/>
                <a:ext cx="4711041" cy="1810732"/>
              </a:xfrm>
              <a:custGeom>
                <a:avLst/>
                <a:gdLst>
                  <a:gd name="connsiteX0" fmla="*/ 0 w 4625916"/>
                  <a:gd name="connsiteY0" fmla="*/ 0 h 1810731"/>
                  <a:gd name="connsiteX1" fmla="*/ 919 w 4625916"/>
                  <a:gd name="connsiteY1" fmla="*/ 0 h 1810731"/>
                  <a:gd name="connsiteX2" fmla="*/ 919 w 4625916"/>
                  <a:gd name="connsiteY2" fmla="*/ 822192 h 1810731"/>
                  <a:gd name="connsiteX3" fmla="*/ 3637377 w 4625916"/>
                  <a:gd name="connsiteY3" fmla="*/ 822192 h 1810731"/>
                  <a:gd name="connsiteX4" fmla="*/ 4625916 w 4625916"/>
                  <a:gd name="connsiteY4" fmla="*/ 1810731 h 1810731"/>
                  <a:gd name="connsiteX5" fmla="*/ 0 w 4625916"/>
                  <a:gd name="connsiteY5" fmla="*/ 1810731 h 181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25916" h="1810731">
                    <a:moveTo>
                      <a:pt x="0" y="0"/>
                    </a:moveTo>
                    <a:lnTo>
                      <a:pt x="919" y="0"/>
                    </a:lnTo>
                    <a:lnTo>
                      <a:pt x="919" y="822192"/>
                    </a:lnTo>
                    <a:lnTo>
                      <a:pt x="3637377" y="822192"/>
                    </a:lnTo>
                    <a:lnTo>
                      <a:pt x="4625916" y="1810731"/>
                    </a:lnTo>
                    <a:lnTo>
                      <a:pt x="0" y="1810731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2" name="직선 연결선 71"/>
              <p:cNvCxnSpPr>
                <a:endCxn id="71" idx="4"/>
              </p:cNvCxnSpPr>
              <p:nvPr/>
            </p:nvCxnSpPr>
            <p:spPr>
              <a:xfrm>
                <a:off x="6458529" y="1642652"/>
                <a:ext cx="4711041" cy="4626243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직사각형 72"/>
              <p:cNvSpPr/>
              <p:nvPr/>
            </p:nvSpPr>
            <p:spPr>
              <a:xfrm>
                <a:off x="6458529" y="5277348"/>
                <a:ext cx="7264417" cy="986719"/>
              </a:xfrm>
              <a:prstGeom prst="rect">
                <a:avLst/>
              </a:prstGeom>
              <a:solidFill>
                <a:srgbClr val="92D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6458529" y="4325823"/>
                <a:ext cx="7264417" cy="951526"/>
              </a:xfrm>
              <a:prstGeom prst="rect">
                <a:avLst/>
              </a:prstGeom>
              <a:solidFill>
                <a:srgbClr val="B21EAB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6458528" y="3427104"/>
                <a:ext cx="7264417" cy="91265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6458527" y="2462091"/>
                <a:ext cx="7264417" cy="965013"/>
              </a:xfrm>
              <a:prstGeom prst="rect">
                <a:avLst/>
              </a:prstGeom>
              <a:solidFill>
                <a:srgbClr val="F9AE9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6458529" y="1640765"/>
                <a:ext cx="7264417" cy="84335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2974331" y="4908700"/>
              <a:ext cx="2671998" cy="3474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생리적 욕구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974331" y="4284265"/>
              <a:ext cx="2671998" cy="361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안전의 욕구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974331" y="3505070"/>
              <a:ext cx="3558707" cy="361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애정</a:t>
              </a:r>
              <a:r>
                <a:rPr lang="en-US" altLang="ko-KR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소속의 욕구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2974331" y="2752587"/>
              <a:ext cx="2671998" cy="361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존중의 욕구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2974331" y="2024530"/>
              <a:ext cx="3926697" cy="361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자아 실현의 욕구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3189654" y="5303928"/>
              <a:ext cx="6686767" cy="253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b="1" dirty="0"/>
                <a:t>가장 크게 의 식 주를 유지하려는 욕구</a:t>
              </a:r>
              <a:r>
                <a:rPr lang="en-US" altLang="ko-KR" sz="1500" b="1" dirty="0"/>
                <a:t>!!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폭발 2 6"/>
          <p:cNvSpPr/>
          <p:nvPr/>
        </p:nvSpPr>
        <p:spPr>
          <a:xfrm>
            <a:off x="6341197" y="2382125"/>
            <a:ext cx="2641597" cy="2076633"/>
          </a:xfrm>
          <a:prstGeom prst="irregularSeal2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</a:rPr>
              <a:t>음식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77" y="1345275"/>
            <a:ext cx="5114367" cy="2972139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72" y="4443030"/>
            <a:ext cx="6524450" cy="186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갈매기형 수장 8"/>
          <p:cNvSpPr/>
          <p:nvPr/>
        </p:nvSpPr>
        <p:spPr>
          <a:xfrm rot="5400000">
            <a:off x="5770368" y="4038782"/>
            <a:ext cx="651263" cy="618374"/>
          </a:xfrm>
          <a:prstGeom prst="chevron">
            <a:avLst/>
          </a:prstGeom>
          <a:solidFill>
            <a:srgbClr val="96B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5054" y="1065484"/>
            <a:ext cx="11795760" cy="3399076"/>
          </a:xfrm>
          <a:prstGeom prst="roundRect">
            <a:avLst/>
          </a:prstGeom>
          <a:solidFill>
            <a:srgbClr val="96B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08" b="1"/>
          <a:stretch/>
        </p:blipFill>
        <p:spPr>
          <a:xfrm>
            <a:off x="0" y="-26377"/>
            <a:ext cx="12192000" cy="100272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-36696"/>
            <a:ext cx="12192000" cy="1003850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</a:t>
            </a:r>
          </a:p>
        </p:txBody>
      </p:sp>
      <p:sp>
        <p:nvSpPr>
          <p:cNvPr id="18" name="위쪽 화살표 17"/>
          <p:cNvSpPr/>
          <p:nvPr/>
        </p:nvSpPr>
        <p:spPr>
          <a:xfrm>
            <a:off x="6642045" y="1870646"/>
            <a:ext cx="360000" cy="720000"/>
          </a:xfrm>
          <a:prstGeom prst="upArrow">
            <a:avLst>
              <a:gd name="adj1" fmla="val 29948"/>
              <a:gd name="adj2" fmla="val 50000"/>
            </a:avLst>
          </a:prstGeom>
          <a:gradFill flip="none" rotWithShape="1">
            <a:gsLst>
              <a:gs pos="70000">
                <a:srgbClr val="D8D9DA"/>
              </a:gs>
              <a:gs pos="37000">
                <a:srgbClr val="61677A"/>
              </a:gs>
              <a:gs pos="100000">
                <a:srgbClr val="FFF6E0">
                  <a:alpha val="75294"/>
                </a:srgbClr>
              </a:gs>
              <a:gs pos="0">
                <a:srgbClr val="272829">
                  <a:alpha val="86667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3044471" y="2198701"/>
            <a:ext cx="1023127" cy="719999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흉 년</a:t>
            </a:r>
          </a:p>
        </p:txBody>
      </p:sp>
      <p:sp>
        <p:nvSpPr>
          <p:cNvPr id="29" name="대각선 방향의 모서리가 둥근 사각형 28"/>
          <p:cNvSpPr/>
          <p:nvPr/>
        </p:nvSpPr>
        <p:spPr>
          <a:xfrm>
            <a:off x="8330358" y="3170523"/>
            <a:ext cx="2521474" cy="719999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수요는 일정</a:t>
            </a:r>
            <a:endParaRPr lang="en-US" altLang="ko-KR" dirty="0"/>
          </a:p>
        </p:txBody>
      </p:sp>
      <p:sp>
        <p:nvSpPr>
          <p:cNvPr id="37" name="대각선 방향의 모서리가 둥근 사각형 36"/>
          <p:cNvSpPr/>
          <p:nvPr/>
        </p:nvSpPr>
        <p:spPr>
          <a:xfrm>
            <a:off x="8331832" y="1969210"/>
            <a:ext cx="2520000" cy="719999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가계 부담</a:t>
            </a:r>
            <a:endParaRPr lang="en-US" altLang="ko-KR" dirty="0"/>
          </a:p>
          <a:p>
            <a:pPr algn="ctr"/>
            <a:r>
              <a:rPr lang="ko-KR" altLang="en-US" dirty="0"/>
              <a:t>소비 주춤</a:t>
            </a:r>
            <a:endParaRPr lang="en-US" altLang="ko-KR" dirty="0"/>
          </a:p>
        </p:txBody>
      </p:sp>
      <p:sp>
        <p:nvSpPr>
          <p:cNvPr id="35" name="대각선 방향의 모서리가 둥근 사각형 34"/>
          <p:cNvSpPr/>
          <p:nvPr/>
        </p:nvSpPr>
        <p:spPr>
          <a:xfrm>
            <a:off x="2869737" y="4751030"/>
            <a:ext cx="6156890" cy="1976093"/>
          </a:xfrm>
          <a:prstGeom prst="round2DiagRect">
            <a:avLst>
              <a:gd name="adj1" fmla="val 21795"/>
              <a:gd name="adj2" fmla="val 50000"/>
            </a:avLst>
          </a:prstGeom>
          <a:solidFill>
            <a:srgbClr val="ADC4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소비자와 농부 간의 농산물 가격의 불안정화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농부 인구의 감소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소비자의 가격 부담의 증가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수입 의존도 증가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결국 식량 안보 위협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3" b="94637" l="3758" r="95825">
                        <a14:foregroundMark x1="73278" y1="8478" x2="73278" y2="8478"/>
                        <a14:foregroundMark x1="63048" y1="4498" x2="63048" y2="4498"/>
                        <a14:foregroundMark x1="71608" y1="2941" x2="71608" y2="2941"/>
                        <a14:foregroundMark x1="85804" y1="3460" x2="85804" y2="3460"/>
                        <a14:foregroundMark x1="82463" y1="1038" x2="82463" y2="1038"/>
                        <a14:foregroundMark x1="91858" y1="7093" x2="91858" y2="7093"/>
                        <a14:foregroundMark x1="96033" y1="10381" x2="96033" y2="10381"/>
                        <a14:foregroundMark x1="94154" y1="34948" x2="94154" y2="34948"/>
                        <a14:foregroundMark x1="88100" y1="35467" x2="88100" y2="35467"/>
                        <a14:foregroundMark x1="62213" y1="76471" x2="62213" y2="76471"/>
                        <a14:foregroundMark x1="23173" y1="94637" x2="23173" y2="94637"/>
                        <a14:foregroundMark x1="22547" y1="91176" x2="22547" y2="91176"/>
                        <a14:foregroundMark x1="42589" y1="90138" x2="42589" y2="90138"/>
                        <a14:foregroundMark x1="59916" y1="82353" x2="59916" y2="82353"/>
                        <a14:foregroundMark x1="7724" y1="17474" x2="7724" y2="17474"/>
                        <a14:foregroundMark x1="3758" y1="15744" x2="3758" y2="15744"/>
                        <a14:foregroundMark x1="4175" y1="16090" x2="4175" y2="16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59" y="1781383"/>
            <a:ext cx="1606232" cy="19382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12" y="2128319"/>
            <a:ext cx="430847" cy="33423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015352" y="687244"/>
            <a:ext cx="2561946" cy="1441075"/>
            <a:chOff x="4252473" y="814758"/>
            <a:chExt cx="2984234" cy="16786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400" b="91400" l="9605" r="898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42"/>
            <a:stretch/>
          </p:blipFill>
          <p:spPr>
            <a:xfrm>
              <a:off x="4252473" y="1247783"/>
              <a:ext cx="971216" cy="1159941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4993368" y="814758"/>
              <a:ext cx="2243339" cy="1678609"/>
              <a:chOff x="4993368" y="814758"/>
              <a:chExt cx="2243339" cy="1678609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400" b="91400" l="9605" r="8983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442"/>
              <a:stretch/>
            </p:blipFill>
            <p:spPr>
              <a:xfrm>
                <a:off x="5831211" y="814758"/>
                <a:ext cx="1405496" cy="1678609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400" b="91400" l="9605" r="8983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442"/>
              <a:stretch/>
            </p:blipFill>
            <p:spPr>
              <a:xfrm>
                <a:off x="4993368" y="1061047"/>
                <a:ext cx="1158512" cy="1383632"/>
              </a:xfrm>
              <a:prstGeom prst="rect">
                <a:avLst/>
              </a:prstGeom>
            </p:spPr>
          </p:pic>
        </p:grpSp>
      </p:grpSp>
      <p:grpSp>
        <p:nvGrpSpPr>
          <p:cNvPr id="12" name="그룹 11"/>
          <p:cNvGrpSpPr/>
          <p:nvPr/>
        </p:nvGrpSpPr>
        <p:grpSpPr>
          <a:xfrm>
            <a:off x="8560867" y="867508"/>
            <a:ext cx="2060455" cy="1092820"/>
            <a:chOff x="8852525" y="1211422"/>
            <a:chExt cx="2060455" cy="109282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0000" b="80000" l="13333" r="80889">
                          <a14:foregroundMark x1="53333" y1="53333" x2="57778" y2="80000"/>
                          <a14:foregroundMark x1="56444" y1="78667" x2="78222" y2="79111"/>
                          <a14:foregroundMark x1="51556" y1="52444" x2="73333" y2="52444"/>
                          <a14:foregroundMark x1="71556" y1="51556" x2="81333" y2="52000"/>
                          <a14:foregroundMark x1="77778" y1="52000" x2="77778" y2="74667"/>
                          <a14:foregroundMark x1="66222" y1="60889" x2="66222" y2="68889"/>
                          <a14:foregroundMark x1="64889" y1="56000" x2="64889" y2="56000"/>
                          <a14:foregroundMark x1="70667" y1="57333" x2="70667" y2="57333"/>
                          <a14:foregroundMark x1="71111" y1="65778" x2="71111" y2="65778"/>
                          <a14:foregroundMark x1="32000" y1="28000" x2="32000" y2="28000"/>
                          <a14:foregroundMark x1="33333" y1="52444" x2="33333" y2="52444"/>
                          <a14:foregroundMark x1="20444" y1="48889" x2="20444" y2="48889"/>
                          <a14:foregroundMark x1="31111" y1="26222" x2="31111" y2="26222"/>
                          <a14:foregroundMark x1="32444" y1="36000" x2="32444" y2="36000"/>
                          <a14:foregroundMark x1="24889" y1="41778" x2="24889" y2="41778"/>
                          <a14:foregroundMark x1="29778" y1="41778" x2="29778" y2="41778"/>
                          <a14:foregroundMark x1="35556" y1="52000" x2="35556" y2="52000"/>
                          <a14:foregroundMark x1="25778" y1="71556" x2="25778" y2="71556"/>
                          <a14:foregroundMark x1="26222" y1="64000" x2="26222" y2="64000"/>
                          <a14:foregroundMark x1="34667" y1="58667" x2="34667" y2="58667"/>
                          <a14:foregroundMark x1="43111" y1="68000" x2="43111" y2="68000"/>
                          <a14:foregroundMark x1="47111" y1="74667" x2="47111" y2="74667"/>
                          <a14:foregroundMark x1="21778" y1="76889" x2="21778" y2="76889"/>
                          <a14:foregroundMark x1="41778" y1="46667" x2="41778" y2="46667"/>
                          <a14:foregroundMark x1="43111" y1="47111" x2="43111" y2="47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6" t="13509" r="12760" b="14070"/>
            <a:stretch/>
          </p:blipFill>
          <p:spPr>
            <a:xfrm>
              <a:off x="9803217" y="1211422"/>
              <a:ext cx="1109763" cy="109282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0000" b="80000" l="13333" r="80889">
                          <a14:foregroundMark x1="53333" y1="53333" x2="57778" y2="80000"/>
                          <a14:foregroundMark x1="56444" y1="78667" x2="78222" y2="79111"/>
                          <a14:foregroundMark x1="51556" y1="52444" x2="73333" y2="52444"/>
                          <a14:foregroundMark x1="71556" y1="51556" x2="81333" y2="52000"/>
                          <a14:foregroundMark x1="77778" y1="52000" x2="77778" y2="74667"/>
                          <a14:foregroundMark x1="66222" y1="60889" x2="66222" y2="68889"/>
                          <a14:foregroundMark x1="64889" y1="56000" x2="64889" y2="56000"/>
                          <a14:foregroundMark x1="70667" y1="57333" x2="70667" y2="57333"/>
                          <a14:foregroundMark x1="71111" y1="65778" x2="71111" y2="65778"/>
                          <a14:foregroundMark x1="32000" y1="28000" x2="32000" y2="28000"/>
                          <a14:foregroundMark x1="33333" y1="52444" x2="33333" y2="52444"/>
                          <a14:foregroundMark x1="20444" y1="48889" x2="20444" y2="48889"/>
                          <a14:foregroundMark x1="31111" y1="26222" x2="31111" y2="26222"/>
                          <a14:foregroundMark x1="32444" y1="36000" x2="32444" y2="36000"/>
                          <a14:foregroundMark x1="24889" y1="41778" x2="24889" y2="41778"/>
                          <a14:foregroundMark x1="29778" y1="41778" x2="29778" y2="41778"/>
                          <a14:foregroundMark x1="35556" y1="52000" x2="35556" y2="52000"/>
                          <a14:foregroundMark x1="25778" y1="71556" x2="25778" y2="71556"/>
                          <a14:foregroundMark x1="26222" y1="64000" x2="26222" y2="64000"/>
                          <a14:foregroundMark x1="34667" y1="58667" x2="34667" y2="58667"/>
                          <a14:foregroundMark x1="43111" y1="68000" x2="43111" y2="68000"/>
                          <a14:foregroundMark x1="47111" y1="74667" x2="47111" y2="74667"/>
                          <a14:foregroundMark x1="21778" y1="76889" x2="21778" y2="76889"/>
                          <a14:foregroundMark x1="41778" y1="46667" x2="41778" y2="46667"/>
                          <a14:foregroundMark x1="43111" y1="47111" x2="43111" y2="47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6" t="13509" r="12760" b="14070"/>
            <a:stretch/>
          </p:blipFill>
          <p:spPr>
            <a:xfrm>
              <a:off x="8852525" y="1409380"/>
              <a:ext cx="889599" cy="87601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11" y="3220958"/>
            <a:ext cx="430847" cy="3342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96" y="3290875"/>
            <a:ext cx="1621035" cy="89156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06" y="2037791"/>
            <a:ext cx="1615225" cy="1041820"/>
          </a:xfrm>
          <a:prstGeom prst="rect">
            <a:avLst/>
          </a:prstGeom>
        </p:spPr>
      </p:pic>
      <p:sp>
        <p:nvSpPr>
          <p:cNvPr id="39" name="대각선 방향의 모서리가 둥근 사각형 38"/>
          <p:cNvSpPr/>
          <p:nvPr/>
        </p:nvSpPr>
        <p:spPr>
          <a:xfrm>
            <a:off x="3044471" y="3394328"/>
            <a:ext cx="1023127" cy="719999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풍 년</a:t>
            </a:r>
          </a:p>
        </p:txBody>
      </p:sp>
      <p:sp>
        <p:nvSpPr>
          <p:cNvPr id="40" name="위쪽 화살표 39"/>
          <p:cNvSpPr/>
          <p:nvPr/>
        </p:nvSpPr>
        <p:spPr>
          <a:xfrm rot="10800000">
            <a:off x="6641382" y="3100596"/>
            <a:ext cx="360000" cy="720000"/>
          </a:xfrm>
          <a:prstGeom prst="upArrow">
            <a:avLst>
              <a:gd name="adj1" fmla="val 29948"/>
              <a:gd name="adj2" fmla="val 50000"/>
            </a:avLst>
          </a:prstGeom>
          <a:gradFill flip="none" rotWithShape="1">
            <a:gsLst>
              <a:gs pos="70000">
                <a:srgbClr val="D8D9DA"/>
              </a:gs>
              <a:gs pos="37000">
                <a:srgbClr val="61677A"/>
              </a:gs>
              <a:gs pos="100000">
                <a:srgbClr val="FFF6E0">
                  <a:alpha val="75294"/>
                </a:srgbClr>
              </a:gs>
              <a:gs pos="0">
                <a:srgbClr val="272829">
                  <a:alpha val="86667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9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6"/>
          <a:stretch/>
        </p:blipFill>
        <p:spPr>
          <a:xfrm>
            <a:off x="0" y="0"/>
            <a:ext cx="12192000" cy="9763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  <a:alpha val="97000"/>
                </a:schemeClr>
              </a:gs>
            </a:gsLst>
            <a:lin ang="10800000" scaled="1"/>
          </a:gradFill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967153"/>
          </a:xfrm>
          <a:prstGeom prst="rect">
            <a:avLst/>
          </a:prstGeom>
          <a:gradFill flip="none" rotWithShape="1">
            <a:gsLst>
              <a:gs pos="100000">
                <a:srgbClr val="329EDE">
                  <a:alpha val="75686"/>
                </a:srgbClr>
              </a:gs>
              <a:gs pos="0">
                <a:srgbClr val="323175">
                  <a:alpha val="87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4000" y="159622"/>
            <a:ext cx="7352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894572-8D58-63D2-D31E-86B611F7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81" y="2060299"/>
            <a:ext cx="6415638" cy="3292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096C9-5A7E-972D-A358-97E887F7AB36}"/>
              </a:ext>
            </a:extLst>
          </p:cNvPr>
          <p:cNvSpPr txBox="1"/>
          <p:nvPr/>
        </p:nvSpPr>
        <p:spPr>
          <a:xfrm>
            <a:off x="3469967" y="5353123"/>
            <a:ext cx="54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최근 </a:t>
            </a:r>
            <a:r>
              <a:rPr lang="en-US" altLang="ko-KR" dirty="0"/>
              <a:t>2</a:t>
            </a:r>
            <a:r>
              <a:rPr lang="ko-KR" altLang="en-US" dirty="0"/>
              <a:t>년 농산물 기사 </a:t>
            </a:r>
            <a:r>
              <a:rPr lang="ko-KR" altLang="en-US" dirty="0" err="1"/>
              <a:t>워드클라우드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882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프레젠테이션%2016</Template>
  <TotalTime>1754</TotalTime>
  <Words>1096</Words>
  <Application>Microsoft Office PowerPoint</Application>
  <PresentationFormat>와이드스크린</PresentationFormat>
  <Paragraphs>586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Cambria Math</vt:lpstr>
      <vt:lpstr>맑은 고딕</vt:lpstr>
      <vt:lpstr>p22-mackinac-pro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이경현</dc:creator>
  <cp:lastModifiedBy>종민 황</cp:lastModifiedBy>
  <cp:revision>804</cp:revision>
  <dcterms:created xsi:type="dcterms:W3CDTF">2023-08-25T03:36:04Z</dcterms:created>
  <dcterms:modified xsi:type="dcterms:W3CDTF">2023-10-30T13:39:11Z</dcterms:modified>
</cp:coreProperties>
</file>